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0" r:id="rId7"/>
    <p:sldId id="259" r:id="rId8"/>
    <p:sldId id="261" r:id="rId9"/>
    <p:sldId id="262" r:id="rId10"/>
    <p:sldId id="267" r:id="rId11"/>
    <p:sldId id="270" r:id="rId12"/>
    <p:sldId id="271" r:id="rId13"/>
    <p:sldId id="272" r:id="rId14"/>
    <p:sldId id="273" r:id="rId15"/>
    <p:sldId id="274" r:id="rId16"/>
    <p:sldId id="276" r:id="rId17"/>
    <p:sldId id="269" r:id="rId18"/>
    <p:sldId id="263" r:id="rId19"/>
    <p:sldId id="268" r:id="rId20"/>
    <p:sldId id="266" r:id="rId21"/>
    <p:sldId id="275" r:id="rId2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CC"/>
    <a:srgbClr val="009900"/>
    <a:srgbClr val="DA86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9966-35EA-4438-8397-C6BBFD2E112D}" type="datetimeFigureOut">
              <a:rPr lang="sr-Latn-CS" smtClean="0"/>
              <a:pPr/>
              <a:t>27.6.2021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C7EA2-B021-419E-A7DD-CDAA655B3C94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alisto MT" pitchFamily="18" charset="0"/>
              </a:rPr>
              <a:t>JA</a:t>
            </a:r>
            <a:r>
              <a:rPr lang="en-US" b="1" dirty="0">
                <a:latin typeface="Calisto MT" pitchFamily="18" charset="0"/>
              </a:rPr>
              <a:t>  </a:t>
            </a:r>
            <a:r>
              <a:rPr lang="en-US" b="1" dirty="0">
                <a:solidFill>
                  <a:srgbClr val="009900"/>
                </a:solidFill>
                <a:latin typeface="Calisto MT" pitchFamily="18" charset="0"/>
              </a:rPr>
              <a:t>BALTAZAR </a:t>
            </a:r>
            <a:r>
              <a:rPr lang="en-US" b="1" dirty="0">
                <a:solidFill>
                  <a:srgbClr val="FF0000"/>
                </a:solidFill>
              </a:rPr>
              <a:t>!</a:t>
            </a:r>
            <a:br>
              <a:rPr lang="en-US" b="1" dirty="0">
                <a:solidFill>
                  <a:srgbClr val="FF0000"/>
                </a:solidFill>
              </a:rPr>
            </a:b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002060"/>
                </a:solidFill>
                <a:latin typeface="Calisto MT" pitchFamily="18" charset="0"/>
              </a:rPr>
              <a:t>RJEŠAVANJE PROBLEMA </a:t>
            </a:r>
            <a:endParaRPr lang="hr-HR" b="1" dirty="0" smtClean="0">
              <a:solidFill>
                <a:srgbClr val="002060"/>
              </a:solidFill>
              <a:latin typeface="Calisto MT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listo MT" pitchFamily="18" charset="0"/>
              </a:rPr>
              <a:t>( </a:t>
            </a:r>
            <a:r>
              <a:rPr lang="en-US" b="1" dirty="0">
                <a:solidFill>
                  <a:srgbClr val="002060"/>
                </a:solidFill>
                <a:latin typeface="Calisto MT" pitchFamily="18" charset="0"/>
              </a:rPr>
              <a:t>1. </a:t>
            </a:r>
            <a:r>
              <a:rPr lang="en-US" b="1" dirty="0" err="1">
                <a:solidFill>
                  <a:srgbClr val="002060"/>
                </a:solidFill>
                <a:latin typeface="Calisto MT" pitchFamily="18" charset="0"/>
              </a:rPr>
              <a:t>razred</a:t>
            </a:r>
            <a:r>
              <a:rPr lang="en-US" b="1" dirty="0">
                <a:solidFill>
                  <a:srgbClr val="002060"/>
                </a:solidFill>
                <a:latin typeface="Calisto MT" pitchFamily="18" charset="0"/>
              </a:rPr>
              <a:t>)</a:t>
            </a:r>
          </a:p>
          <a:p>
            <a:endParaRPr lang="en-US" dirty="0"/>
          </a:p>
          <a:p>
            <a:r>
              <a:rPr lang="hr-HR" dirty="0" smtClean="0">
                <a:solidFill>
                  <a:srgbClr val="002060"/>
                </a:solidFill>
                <a:latin typeface="Calisto MT" pitchFamily="18" charset="0"/>
              </a:rPr>
              <a:t>                                       Marina Šego, 2021.</a:t>
            </a:r>
            <a:endParaRPr lang="hr-HR" dirty="0">
              <a:solidFill>
                <a:srgbClr val="002060"/>
              </a:solidFill>
              <a:latin typeface="Calisto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002060"/>
                </a:solidFill>
                <a:latin typeface="Calisto MT" pitchFamily="18" charset="0"/>
              </a:rPr>
              <a:t>Pametni robot za Kristijana koji treba pomoć oko računala</a:t>
            </a:r>
            <a:endParaRPr lang="hr-HR" dirty="0">
              <a:solidFill>
                <a:srgbClr val="002060"/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20210615_0930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500174"/>
            <a:ext cx="5715040" cy="50800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DA862A"/>
                </a:solidFill>
                <a:latin typeface="Calisto MT" pitchFamily="18" charset="0"/>
              </a:rPr>
              <a:t>Čarobna olovka za Petra koji želi bolje ocjene</a:t>
            </a:r>
            <a:endParaRPr lang="hr-HR" dirty="0">
              <a:solidFill>
                <a:srgbClr val="DA862A"/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Baltazar Kristijan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600200"/>
            <a:ext cx="4929222" cy="49720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7030A0"/>
                </a:solidFill>
                <a:latin typeface="Calisto MT" pitchFamily="18" charset="0"/>
              </a:rPr>
              <a:t>Super jabuka za Nenu koji želi jače zabijati golove.</a:t>
            </a:r>
            <a:endParaRPr lang="hr-HR" dirty="0">
              <a:solidFill>
                <a:srgbClr val="7030A0"/>
              </a:solidFill>
              <a:latin typeface="Calisto MT" pitchFamily="18" charset="0"/>
            </a:endParaRPr>
          </a:p>
        </p:txBody>
      </p:sp>
      <p:pic>
        <p:nvPicPr>
          <p:cNvPr id="6" name="Content Placeholder 5" descr="Baltazar Ni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578798" y="1421672"/>
            <a:ext cx="4437480" cy="5737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009900"/>
                </a:solidFill>
                <a:latin typeface="Calisto MT" pitchFamily="18" charset="0"/>
              </a:rPr>
              <a:t>Čarobni napitak za zabijanje golova</a:t>
            </a:r>
            <a:endParaRPr lang="hr-HR" dirty="0">
              <a:solidFill>
                <a:srgbClr val="009900"/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20210615_0931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214422"/>
            <a:ext cx="4643470" cy="56967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sto MT" pitchFamily="18" charset="0"/>
              </a:rPr>
              <a:t>Cipele protiv padanja za Leu</a:t>
            </a:r>
            <a:endParaRPr lang="hr-HR" dirty="0">
              <a:solidFill>
                <a:schemeClr val="accent2">
                  <a:lumMod val="60000"/>
                  <a:lumOff val="40000"/>
                </a:schemeClr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Baltazar Pet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600200"/>
            <a:ext cx="5286412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chemeClr val="accent6">
                    <a:lumMod val="50000"/>
                  </a:schemeClr>
                </a:solidFill>
                <a:latin typeface="Calisto MT" pitchFamily="18" charset="0"/>
              </a:rPr>
              <a:t>Knjiga za brže i lakše čitanje za Šimuna</a:t>
            </a:r>
            <a:endParaRPr lang="hr-HR" dirty="0">
              <a:solidFill>
                <a:schemeClr val="accent6">
                  <a:lumMod val="50000"/>
                </a:schemeClr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Baltazar Šimu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600200"/>
            <a:ext cx="5357850" cy="5057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FF6600"/>
                </a:solidFill>
                <a:latin typeface="Calisto MT" pitchFamily="18" charset="0"/>
              </a:rPr>
              <a:t>Nini je potrebna pomoć u čišćenju.</a:t>
            </a:r>
            <a:br>
              <a:rPr lang="hr-HR" dirty="0" smtClean="0">
                <a:solidFill>
                  <a:srgbClr val="FF6600"/>
                </a:solidFill>
                <a:latin typeface="Calisto MT" pitchFamily="18" charset="0"/>
              </a:rPr>
            </a:br>
            <a:r>
              <a:rPr lang="hr-HR" dirty="0" smtClean="0">
                <a:solidFill>
                  <a:srgbClr val="FF6600"/>
                </a:solidFill>
                <a:latin typeface="Calisto MT" pitchFamily="18" charset="0"/>
              </a:rPr>
              <a:t>Magična metla, krpa i usisivač...</a:t>
            </a:r>
            <a:endParaRPr lang="hr-HR" dirty="0">
              <a:solidFill>
                <a:srgbClr val="FF6600"/>
              </a:solidFill>
              <a:latin typeface="Calisto MT" pitchFamily="18" charset="0"/>
            </a:endParaRPr>
          </a:p>
        </p:txBody>
      </p:sp>
      <p:pic>
        <p:nvPicPr>
          <p:cNvPr id="4" name="Content Placeholder 3" descr="20210615_093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600200"/>
            <a:ext cx="5072098" cy="543800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latin typeface="Calisto MT" pitchFamily="18" charset="0"/>
              </a:rPr>
              <a:t>Zajedno smo stvorili  pjesmicu!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Metlo, metlo, </a:t>
            </a:r>
          </a:p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meti!</a:t>
            </a:r>
          </a:p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Krpo, krpo,</a:t>
            </a:r>
          </a:p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 briši!</a:t>
            </a:r>
          </a:p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Usisivaču </a:t>
            </a:r>
          </a:p>
          <a:p>
            <a:pPr>
              <a:buNone/>
            </a:pPr>
            <a:r>
              <a:rPr lang="hr-HR" dirty="0" smtClean="0">
                <a:solidFill>
                  <a:srgbClr val="009900"/>
                </a:solidFill>
              </a:rPr>
              <a:t>gutaj</a:t>
            </a:r>
          </a:p>
          <a:p>
            <a:pPr>
              <a:buNone/>
            </a:pPr>
            <a:r>
              <a:rPr lang="hr-HR" dirty="0">
                <a:solidFill>
                  <a:srgbClr val="009900"/>
                </a:solidFill>
              </a:rPr>
              <a:t>p</a:t>
            </a:r>
            <a:r>
              <a:rPr lang="hr-HR" dirty="0" smtClean="0">
                <a:solidFill>
                  <a:srgbClr val="009900"/>
                </a:solidFill>
              </a:rPr>
              <a:t>rašinu!</a:t>
            </a:r>
            <a:endParaRPr lang="hr-HR" dirty="0">
              <a:solidFill>
                <a:srgbClr val="009900"/>
              </a:solidFill>
            </a:endParaRPr>
          </a:p>
        </p:txBody>
      </p:sp>
      <p:pic>
        <p:nvPicPr>
          <p:cNvPr id="7" name="Picture 6" descr="Inked20210615_093044_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571611"/>
            <a:ext cx="3571900" cy="526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Calisto MT" pitchFamily="18" charset="0"/>
              </a:rPr>
              <a:t>Vršnjačko vrednovanje</a:t>
            </a:r>
            <a:br>
              <a:rPr lang="hr-HR" dirty="0" smtClean="0">
                <a:latin typeface="Calisto MT" pitchFamily="18" charset="0"/>
              </a:rPr>
            </a:br>
            <a:r>
              <a:rPr lang="hr-HR" dirty="0" smtClean="0">
                <a:latin typeface="Calisto MT" pitchFamily="18" charset="0"/>
              </a:rPr>
              <a:t>lista za procjenu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U prazno polje stavi kvačicu!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20" y="2285993"/>
          <a:ext cx="857256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2282"/>
                <a:gridCol w="1216742"/>
                <a:gridCol w="1714512"/>
                <a:gridCol w="1714512"/>
                <a:gridCol w="1714512"/>
              </a:tblGrid>
              <a:tr h="879232">
                <a:tc>
                  <a:txBody>
                    <a:bodyPr/>
                    <a:lstStyle/>
                    <a:p>
                      <a:r>
                        <a:rPr lang="hr-HR" dirty="0" smtClean="0"/>
                        <a:t>RJEŠAVANJE</a:t>
                      </a:r>
                      <a:r>
                        <a:rPr lang="hr-HR" baseline="0" dirty="0" smtClean="0"/>
                        <a:t> PROBLEMA</a:t>
                      </a:r>
                    </a:p>
                    <a:p>
                      <a:r>
                        <a:rPr lang="hr-HR" baseline="0" dirty="0" smtClean="0"/>
                        <a:t>IDEJE I KREATIVNOST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IZVRSNO</a:t>
                      </a:r>
                    </a:p>
                    <a:p>
                      <a:r>
                        <a:rPr lang="hr-HR" dirty="0" smtClean="0"/>
                        <a:t>       5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VRLO DOBRO</a:t>
                      </a:r>
                    </a:p>
                    <a:p>
                      <a:r>
                        <a:rPr lang="hr-HR" dirty="0" smtClean="0"/>
                        <a:t>           4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DOBRO</a:t>
                      </a:r>
                    </a:p>
                    <a:p>
                      <a:pPr algn="ctr"/>
                      <a:r>
                        <a:rPr lang="hr-HR" dirty="0" smtClean="0"/>
                        <a:t>       3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DOVOLJNO</a:t>
                      </a:r>
                    </a:p>
                    <a:p>
                      <a:r>
                        <a:rPr lang="hr-HR" dirty="0" smtClean="0"/>
                        <a:t>         2</a:t>
                      </a:r>
                      <a:endParaRPr lang="hr-HR" dirty="0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 1</a:t>
                      </a:r>
                    </a:p>
                    <a:p>
                      <a:r>
                        <a:rPr lang="hr-HR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 2</a:t>
                      </a:r>
                    </a:p>
                    <a:p>
                      <a:r>
                        <a:rPr lang="hr-HR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 3</a:t>
                      </a:r>
                    </a:p>
                    <a:p>
                      <a:r>
                        <a:rPr lang="hr-HR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 4</a:t>
                      </a:r>
                    </a:p>
                    <a:p>
                      <a:r>
                        <a:rPr lang="hr-HR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 5</a:t>
                      </a:r>
                    </a:p>
                    <a:p>
                      <a:r>
                        <a:rPr lang="hr-HR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15462">
                <a:tc>
                  <a:txBody>
                    <a:bodyPr/>
                    <a:lstStyle/>
                    <a:p>
                      <a:r>
                        <a:rPr lang="hr-HR" dirty="0" smtClean="0"/>
                        <a:t>UČENIK</a:t>
                      </a:r>
                      <a:r>
                        <a:rPr lang="hr-HR" baseline="0" dirty="0" smtClean="0"/>
                        <a:t> 6</a:t>
                      </a:r>
                    </a:p>
                    <a:p>
                      <a:r>
                        <a:rPr lang="hr-HR" baseline="0" dirty="0" smtClean="0"/>
                        <a:t>IME: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Calisto MT" pitchFamily="18" charset="0"/>
              </a:rPr>
              <a:t>Glazbena igra:</a:t>
            </a:r>
            <a:br>
              <a:rPr lang="hr-HR" dirty="0" smtClean="0">
                <a:latin typeface="Calisto MT" pitchFamily="18" charset="0"/>
              </a:rPr>
            </a:br>
            <a:r>
              <a:rPr lang="hr-HR" dirty="0" smtClean="0">
                <a:latin typeface="Calisto MT" pitchFamily="18" charset="0"/>
              </a:rPr>
              <a:t>Hodaj kao Baltazar!</a:t>
            </a:r>
            <a:endParaRPr lang="hr-HR" dirty="0">
              <a:latin typeface="Calisto MT" pitchFamily="18" charset="0"/>
            </a:endParaRPr>
          </a:p>
        </p:txBody>
      </p:sp>
      <p:pic>
        <p:nvPicPr>
          <p:cNvPr id="4" name="Content Placeholder 3" descr="20210616_0914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865517">
            <a:off x="1000100" y="1643050"/>
            <a:ext cx="2545854" cy="4525963"/>
          </a:xfrm>
        </p:spPr>
      </p:pic>
      <p:pic>
        <p:nvPicPr>
          <p:cNvPr id="5" name="Picture 4" descr="20210616_0914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35655">
            <a:off x="4929190" y="1714488"/>
            <a:ext cx="2652122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Calisto MT" pitchFamily="18" charset="0"/>
              </a:rPr>
              <a:t>Ako imate problem...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b="1" dirty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>
                <a:latin typeface="Calisto MT" pitchFamily="18" charset="0"/>
              </a:rPr>
              <a:t>KOGA </a:t>
            </a:r>
            <a:r>
              <a:rPr lang="hr-HR" b="1" dirty="0">
                <a:latin typeface="Calisto MT" pitchFamily="18" charset="0"/>
              </a:rPr>
              <a:t>Ć</a:t>
            </a:r>
            <a:r>
              <a:rPr lang="pl-PL" b="1" dirty="0">
                <a:latin typeface="Calisto MT" pitchFamily="18" charset="0"/>
              </a:rPr>
              <a:t>E TE MOLITI ZA POMO</a:t>
            </a:r>
            <a:r>
              <a:rPr lang="hr-HR" b="1" dirty="0">
                <a:latin typeface="Calisto MT" pitchFamily="18" charset="0"/>
              </a:rPr>
              <a:t>Ć</a:t>
            </a:r>
            <a:r>
              <a:rPr lang="en-US" b="1" dirty="0">
                <a:latin typeface="Calisto MT" pitchFamily="18" charset="0"/>
              </a:rPr>
              <a:t>? </a:t>
            </a:r>
            <a:r>
              <a:rPr lang="hr-HR" b="1" dirty="0" smtClean="0">
                <a:latin typeface="Calisto MT" pitchFamily="18" charset="0"/>
              </a:rPr>
              <a:t>        </a:t>
            </a:r>
          </a:p>
          <a:p>
            <a:pPr>
              <a:buNone/>
            </a:pPr>
            <a:endParaRPr lang="hr-HR" b="1" dirty="0">
              <a:latin typeface="Calisto MT" pitchFamily="18" charset="0"/>
            </a:endParaRPr>
          </a:p>
          <a:p>
            <a:pPr>
              <a:buNone/>
            </a:pPr>
            <a:r>
              <a:rPr lang="hr-HR" b="1" dirty="0" smtClean="0">
                <a:latin typeface="Calisto MT" pitchFamily="18" charset="0"/>
              </a:rPr>
              <a:t>                           </a:t>
            </a:r>
          </a:p>
          <a:p>
            <a:pPr>
              <a:buNone/>
            </a:pPr>
            <a:r>
              <a:rPr lang="hr-HR" b="1" dirty="0" smtClean="0">
                <a:latin typeface="Calisto MT" pitchFamily="18" charset="0"/>
              </a:rPr>
              <a:t>                                                   </a:t>
            </a:r>
            <a:r>
              <a:rPr lang="en-US" b="1" dirty="0" smtClean="0">
                <a:latin typeface="Calisto MT" pitchFamily="18" charset="0"/>
              </a:rPr>
              <a:t>NARAVNO</a:t>
            </a:r>
            <a:r>
              <a:rPr lang="en-US" b="1" dirty="0">
                <a:latin typeface="Calisto MT" pitchFamily="18" charset="0"/>
              </a:rPr>
              <a:t>, </a:t>
            </a:r>
            <a:r>
              <a:rPr lang="hr-HR" b="1" dirty="0" smtClean="0">
                <a:latin typeface="Calisto MT" pitchFamily="18" charset="0"/>
              </a:rPr>
              <a:t>  </a:t>
            </a:r>
          </a:p>
          <a:p>
            <a:pPr>
              <a:buNone/>
            </a:pPr>
            <a:r>
              <a:rPr lang="hr-HR" b="1" dirty="0" smtClean="0">
                <a:latin typeface="Calisto MT" pitchFamily="18" charset="0"/>
              </a:rPr>
              <a:t>                                               </a:t>
            </a:r>
            <a:r>
              <a:rPr lang="en-US" b="1" dirty="0" smtClean="0">
                <a:latin typeface="Calisto MT" pitchFamily="18" charset="0"/>
              </a:rPr>
              <a:t>BALTAZARA.</a:t>
            </a:r>
            <a:r>
              <a:rPr lang="hr-HR" b="1" dirty="0" smtClean="0">
                <a:latin typeface="Calisto MT" pitchFamily="18" charset="0"/>
              </a:rPr>
              <a:t> </a:t>
            </a:r>
            <a:endParaRPr lang="en-US" b="1" dirty="0">
              <a:latin typeface="Calisto MT" pitchFamily="18" charset="0"/>
            </a:endParaRPr>
          </a:p>
          <a:p>
            <a:endParaRPr lang="hr-HR" dirty="0">
              <a:latin typeface="Calisto MT" pitchFamily="18" charset="0"/>
            </a:endParaRPr>
          </a:p>
        </p:txBody>
      </p:sp>
      <p:pic>
        <p:nvPicPr>
          <p:cNvPr id="4" name="Picture 3" descr="profesor_baltaz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286124"/>
            <a:ext cx="4357686" cy="2579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0000"/>
                </a:solidFill>
                <a:latin typeface="Calisto MT" pitchFamily="18" charset="0"/>
              </a:rPr>
              <a:t>Refleksija...</a:t>
            </a:r>
            <a:endParaRPr lang="hr-HR" dirty="0">
              <a:solidFill>
                <a:srgbClr val="FF0000"/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pitchFamily="18" charset="0"/>
              </a:rPr>
              <a:t>REFLEKSIJA U</a:t>
            </a:r>
            <a:r>
              <a:rPr lang="it-IT" dirty="0">
                <a:latin typeface="Calisto MT" pitchFamily="18" charset="0"/>
              </a:rPr>
              <a:t>ČENIKA: „ Hoćemo li se opet igrati Baltazara</a:t>
            </a:r>
            <a:r>
              <a:rPr lang="it-IT" dirty="0" smtClean="0">
                <a:latin typeface="Calisto MT" pitchFamily="18" charset="0"/>
              </a:rPr>
              <a:t>?”</a:t>
            </a:r>
            <a:endParaRPr lang="hr-HR" dirty="0" smtClean="0">
              <a:latin typeface="Calisto MT" pitchFamily="18" charset="0"/>
            </a:endParaRPr>
          </a:p>
          <a:p>
            <a:pPr>
              <a:buNone/>
            </a:pPr>
            <a:endParaRPr lang="hr-HR" dirty="0">
              <a:latin typeface="Calisto MT" pitchFamily="18" charset="0"/>
            </a:endParaRPr>
          </a:p>
          <a:p>
            <a:pPr>
              <a:buNone/>
            </a:pPr>
            <a:endParaRPr lang="hr-HR" dirty="0" smtClean="0">
              <a:latin typeface="Calisto MT" pitchFamily="18" charset="0"/>
            </a:endParaRPr>
          </a:p>
          <a:p>
            <a:pPr>
              <a:buNone/>
            </a:pPr>
            <a:endParaRPr lang="hr-HR" dirty="0">
              <a:latin typeface="Calisto MT" pitchFamily="18" charset="0"/>
            </a:endParaRPr>
          </a:p>
          <a:p>
            <a:pPr>
              <a:buNone/>
            </a:pPr>
            <a:endParaRPr lang="it-IT" dirty="0">
              <a:latin typeface="Calisto MT" pitchFamily="18" charset="0"/>
            </a:endParaRPr>
          </a:p>
          <a:p>
            <a:r>
              <a:rPr lang="en-US" dirty="0">
                <a:latin typeface="Calisto MT" pitchFamily="18" charset="0"/>
              </a:rPr>
              <a:t>REFLEKSIJA U</a:t>
            </a:r>
            <a:r>
              <a:rPr lang="hr-HR" dirty="0">
                <a:latin typeface="Calisto MT" pitchFamily="18" charset="0"/>
              </a:rPr>
              <a:t>ČITELJICE: "Satovi u kojima sam uživala i beskrajno se zabavila."</a:t>
            </a:r>
            <a:endParaRPr lang="en-US" dirty="0">
              <a:latin typeface="Calisto MT" pitchFamily="18" charset="0"/>
            </a:endParaRPr>
          </a:p>
          <a:p>
            <a:endParaRPr lang="hr-HR" dirty="0"/>
          </a:p>
        </p:txBody>
      </p:sp>
      <p:pic>
        <p:nvPicPr>
          <p:cNvPr id="4" name="Picture 3" descr="baltazar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2784382"/>
            <a:ext cx="1571636" cy="2025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FF33CC"/>
                </a:solidFill>
                <a:latin typeface="Comic Sans MS" pitchFamily="66" charset="0"/>
              </a:rPr>
              <a:t>Veseli i zdravi bili!</a:t>
            </a:r>
            <a:endParaRPr lang="hr-HR" dirty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4" name="Content Placeholder 3" descr="baltazar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3537" y="1600200"/>
            <a:ext cx="64369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>
                <a:latin typeface="Calisto MT" pitchFamily="18" charset="0"/>
              </a:rPr>
              <a:t>Pripremiti</a:t>
            </a:r>
            <a:r>
              <a:rPr lang="en-US" b="1" dirty="0">
                <a:latin typeface="Calisto MT" pitchFamily="18" charset="0"/>
              </a:rPr>
              <a:t> u</a:t>
            </a:r>
            <a:r>
              <a:rPr lang="hr-HR" b="1" dirty="0">
                <a:latin typeface="Calisto MT" pitchFamily="18" charset="0"/>
              </a:rPr>
              <a:t>čenike za život znači naučiti ih rješavati probleme na prihvatljiv i kvalitetan način. Čineći to svakodnevno tijekom nastave primjenom inovativnih metoda  kroz zabavne aktivnosti, uspjeh i zadovoljstvo učenika i učitelja neće izostati.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Calisto MT" pitchFamily="18" charset="0"/>
              </a:rPr>
              <a:t>Ishodi: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OŠ HJ C.1.2. U</a:t>
            </a:r>
            <a:r>
              <a:rPr lang="hr-HR" dirty="0"/>
              <a:t>čenik razlikuje medijske sadržaje primjerene dobi i interesu.</a:t>
            </a:r>
          </a:p>
          <a:p>
            <a:r>
              <a:rPr lang="en-US" dirty="0"/>
              <a:t>OŠ HJ A.1.1. U</a:t>
            </a:r>
            <a:r>
              <a:rPr lang="hr-HR" dirty="0"/>
              <a:t>čenik razgovara i govori u skladu s jezičnim razvojem izražavajući svoje potrebe, misli i osjećaje.</a:t>
            </a:r>
          </a:p>
          <a:p>
            <a:r>
              <a:rPr lang="en-US" dirty="0"/>
              <a:t>OŠ HJ A.1.2. u</a:t>
            </a:r>
            <a:r>
              <a:rPr lang="hr-HR" dirty="0"/>
              <a:t>čenik sluša jednostavne tekstove, točno izgovara glasove, riječi i rečenice na temelju slušanoga teksta.</a:t>
            </a:r>
          </a:p>
          <a:p>
            <a:r>
              <a:rPr lang="en-US" dirty="0"/>
              <a:t>OŠ HJ A.1.4. U</a:t>
            </a:r>
            <a:r>
              <a:rPr lang="hr-HR" dirty="0"/>
              <a:t>čenik piše školskim formalnim pismom slova, riječi i kratke rečenice u skladu s jezičnim razvojem.</a:t>
            </a:r>
          </a:p>
          <a:p>
            <a:r>
              <a:rPr lang="en-US" dirty="0"/>
              <a:t>OŠ HJ A.1.5. U</a:t>
            </a:r>
            <a:r>
              <a:rPr lang="hr-HR" dirty="0"/>
              <a:t>čenik upotrebljava riječi, sintagme i rečenice u točnome značenju u uobičajenim komunikacijskim situacijama.</a:t>
            </a:r>
          </a:p>
          <a:p>
            <a:r>
              <a:rPr lang="pl-PL" dirty="0"/>
              <a:t>OŠ HJ A. 1.6. U</a:t>
            </a:r>
            <a:r>
              <a:rPr lang="vi-VN" dirty="0"/>
              <a:t>čenik prepoznaje razliku između mjesnoga govora i hrvatskog standardnog jezika.</a:t>
            </a:r>
          </a:p>
          <a:p>
            <a:r>
              <a:rPr lang="en-US" dirty="0"/>
              <a:t>OŠ HJ B.1.1. U</a:t>
            </a:r>
            <a:r>
              <a:rPr lang="hr-HR" dirty="0"/>
              <a:t>čenik izražava svoja zapažanja, misli i osjećaje nakon slušanja/čitanja književnoga teksta i povezuje ih s vlastitim iskustvom.</a:t>
            </a:r>
          </a:p>
          <a:p>
            <a:r>
              <a:rPr lang="en-US" dirty="0"/>
              <a:t>OŠ B.1.4. U</a:t>
            </a:r>
            <a:r>
              <a:rPr lang="hr-HR" dirty="0"/>
              <a:t>čenik se stvaralački izražava prema vlastitome interesu potaknut različitim iskustvima i doživljajima književnoga teksta.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Calisto MT" pitchFamily="18" charset="0"/>
              </a:rPr>
              <a:t>Odgojno-obrazovna očekivanja: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osr</a:t>
            </a:r>
            <a:r>
              <a:rPr lang="en-US" dirty="0"/>
              <a:t>. A.1.1. </a:t>
            </a:r>
            <a:r>
              <a:rPr lang="en-US" dirty="0" err="1"/>
              <a:t>Razvija</a:t>
            </a:r>
            <a:r>
              <a:rPr lang="en-US" dirty="0"/>
              <a:t> </a:t>
            </a:r>
            <a:r>
              <a:rPr lang="en-US" dirty="0" err="1"/>
              <a:t>sliku</a:t>
            </a:r>
            <a:r>
              <a:rPr lang="en-US" dirty="0"/>
              <a:t> o </a:t>
            </a:r>
            <a:r>
              <a:rPr lang="en-US" dirty="0" err="1"/>
              <a:t>sebi</a:t>
            </a:r>
            <a:r>
              <a:rPr lang="en-US" dirty="0"/>
              <a:t>.</a:t>
            </a:r>
          </a:p>
          <a:p>
            <a:r>
              <a:rPr lang="en-US" dirty="0" err="1"/>
              <a:t>osr</a:t>
            </a:r>
            <a:r>
              <a:rPr lang="en-US" dirty="0"/>
              <a:t>. A 1.2. </a:t>
            </a:r>
            <a:r>
              <a:rPr lang="en-US" dirty="0" err="1"/>
              <a:t>Upravlja</a:t>
            </a:r>
            <a:r>
              <a:rPr lang="en-US" dirty="0"/>
              <a:t> </a:t>
            </a:r>
            <a:r>
              <a:rPr lang="en-US" dirty="0" err="1"/>
              <a:t>emocijama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ponašanjem</a:t>
            </a:r>
            <a:r>
              <a:rPr lang="en-US" dirty="0"/>
              <a:t>.</a:t>
            </a:r>
          </a:p>
          <a:p>
            <a:r>
              <a:rPr lang="en-US" dirty="0"/>
              <a:t>osr.A.1.3. </a:t>
            </a:r>
            <a:r>
              <a:rPr lang="en-US" dirty="0" err="1"/>
              <a:t>Razvija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potencijale</a:t>
            </a:r>
            <a:r>
              <a:rPr lang="en-US" dirty="0"/>
              <a:t>.</a:t>
            </a:r>
          </a:p>
          <a:p>
            <a:r>
              <a:rPr lang="pl-PL" dirty="0"/>
              <a:t>uku A.1.3. Kreativno mišljenje: U</a:t>
            </a:r>
            <a:r>
              <a:rPr lang="hr-HR" dirty="0"/>
              <a:t>čenik spontano i kreativno oblikuje i izražava svoje misli i osjećaje pri učenju i rješavanju problema.</a:t>
            </a:r>
          </a:p>
          <a:p>
            <a:r>
              <a:rPr lang="pl-PL" dirty="0"/>
              <a:t>uku D.1.2. Suradnja s drugima: U</a:t>
            </a:r>
            <a:r>
              <a:rPr lang="vi-VN" dirty="0"/>
              <a:t>čenik ostvaruje dobru komunikaciju s drugima, uspješno surađuje u različitim situacijama i spreman je zatražiti i ponuditi pomoć.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Content Placeholder 3" descr="20210616_0854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428604"/>
            <a:ext cx="3291050" cy="5850757"/>
          </a:xfrm>
        </p:spPr>
      </p:pic>
      <p:pic>
        <p:nvPicPr>
          <p:cNvPr id="5" name="Picture 4" descr="20210616_0852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74119">
            <a:off x="175935" y="-188078"/>
            <a:ext cx="2857855" cy="4572008"/>
          </a:xfrm>
          <a:prstGeom prst="rect">
            <a:avLst/>
          </a:prstGeom>
        </p:spPr>
      </p:pic>
      <p:pic>
        <p:nvPicPr>
          <p:cNvPr id="6" name="Picture 5" descr="20210616_0853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51042">
            <a:off x="5866964" y="1031350"/>
            <a:ext cx="3408795" cy="5517170"/>
          </a:xfrm>
          <a:prstGeom prst="rect">
            <a:avLst/>
          </a:prstGeom>
        </p:spPr>
      </p:pic>
      <p:pic>
        <p:nvPicPr>
          <p:cNvPr id="7" name="Picture 6" descr="20210616_0853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87329">
            <a:off x="149566" y="3133746"/>
            <a:ext cx="2620568" cy="4064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>
                <a:latin typeface="Calisto MT" pitchFamily="18" charset="0"/>
              </a:rPr>
              <a:t>2 </a:t>
            </a:r>
            <a:r>
              <a:rPr lang="pl-PL" sz="4000" b="1" dirty="0">
                <a:latin typeface="Calisto MT" pitchFamily="18" charset="0"/>
              </a:rPr>
              <a:t>školska </a:t>
            </a:r>
            <a:r>
              <a:rPr lang="pl-PL" sz="4000" b="1" dirty="0" smtClean="0">
                <a:latin typeface="Calisto MT" pitchFamily="18" charset="0"/>
              </a:rPr>
              <a:t>sata</a:t>
            </a:r>
            <a:br>
              <a:rPr lang="pl-PL" sz="4000" b="1" dirty="0" smtClean="0">
                <a:latin typeface="Calisto MT" pitchFamily="18" charset="0"/>
              </a:rPr>
            </a:br>
            <a:r>
              <a:rPr lang="pl-PL" sz="4000" b="1" dirty="0" smtClean="0">
                <a:latin typeface="Calisto MT" pitchFamily="18" charset="0"/>
              </a:rPr>
              <a:t> </a:t>
            </a:r>
            <a:r>
              <a:rPr lang="pl-PL" sz="4000" b="1" dirty="0">
                <a:latin typeface="Calisto MT" pitchFamily="18" charset="0"/>
              </a:rPr>
              <a:t>( hrvatski jezik i sat razrednika</a:t>
            </a:r>
            <a:r>
              <a:rPr lang="pl-PL" sz="4000" b="1" dirty="0" smtClean="0">
                <a:latin typeface="Calisto MT" pitchFamily="18" charset="0"/>
              </a:rPr>
              <a:t>)</a:t>
            </a:r>
            <a:r>
              <a:rPr lang="pl-PL" b="1" dirty="0"/>
              <a:t/>
            </a:r>
            <a:br>
              <a:rPr lang="pl-PL" b="1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PRIPREMA: </a:t>
            </a:r>
            <a:endParaRPr lang="hr-HR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err="1"/>
              <a:t>Ve</a:t>
            </a:r>
            <a:r>
              <a:rPr lang="hr-HR" b="1" dirty="0"/>
              <a:t>ć pri ulasku u učionicu učenike je dočekala lutka Baltazara ( rad starijih generacija). </a:t>
            </a:r>
            <a:r>
              <a:rPr lang="hr-HR" b="1" dirty="0" smtClean="0"/>
              <a:t>Stolovi i stolci </a:t>
            </a:r>
            <a:r>
              <a:rPr lang="hr-HR" b="1" dirty="0"/>
              <a:t>su postavljeni </a:t>
            </a:r>
            <a:r>
              <a:rPr lang="hr-HR" b="1" dirty="0" smtClean="0"/>
              <a:t>ukrug </a:t>
            </a:r>
            <a:r>
              <a:rPr lang="hr-HR" b="1" dirty="0"/>
              <a:t>oko lutke. Raspoloženje, interes i motivacija su time podignuti na višu razinu. Naravno, pitanja je bilo bezbroj, a očekivanja velika...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Calisto MT" pitchFamily="18" charset="0"/>
              </a:rPr>
              <a:t>Aktivnost 1,2,3...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>
                <a:solidFill>
                  <a:srgbClr val="009900"/>
                </a:solidFill>
              </a:rPr>
              <a:t>Gledanje</a:t>
            </a:r>
            <a:r>
              <a:rPr lang="en-US" b="1" dirty="0">
                <a:solidFill>
                  <a:srgbClr val="009900"/>
                </a:solidFill>
              </a:rPr>
              <a:t> </a:t>
            </a:r>
            <a:r>
              <a:rPr lang="en-US" b="1" dirty="0" err="1">
                <a:solidFill>
                  <a:srgbClr val="009900"/>
                </a:solidFill>
              </a:rPr>
              <a:t>kazališnog</a:t>
            </a:r>
            <a:r>
              <a:rPr lang="en-US" b="1" dirty="0">
                <a:solidFill>
                  <a:srgbClr val="009900"/>
                </a:solidFill>
              </a:rPr>
              <a:t> </a:t>
            </a:r>
            <a:r>
              <a:rPr lang="en-US" b="1" dirty="0" err="1">
                <a:solidFill>
                  <a:srgbClr val="009900"/>
                </a:solidFill>
              </a:rPr>
              <a:t>nastupa</a:t>
            </a:r>
            <a:r>
              <a:rPr lang="en-US" b="1" dirty="0">
                <a:solidFill>
                  <a:srgbClr val="009900"/>
                </a:solidFill>
              </a:rPr>
              <a:t>, </a:t>
            </a:r>
            <a:r>
              <a:rPr lang="en-US" b="1" dirty="0" err="1">
                <a:solidFill>
                  <a:srgbClr val="009900"/>
                </a:solidFill>
              </a:rPr>
              <a:t>scenska</a:t>
            </a:r>
            <a:r>
              <a:rPr lang="en-US" b="1" dirty="0">
                <a:solidFill>
                  <a:srgbClr val="009900"/>
                </a:solidFill>
              </a:rPr>
              <a:t> </a:t>
            </a:r>
            <a:r>
              <a:rPr lang="en-US" b="1" dirty="0" err="1">
                <a:solidFill>
                  <a:srgbClr val="009900"/>
                </a:solidFill>
              </a:rPr>
              <a:t>igra</a:t>
            </a:r>
            <a:r>
              <a:rPr lang="en-US" b="1" dirty="0">
                <a:solidFill>
                  <a:srgbClr val="009900"/>
                </a:solidFill>
              </a:rPr>
              <a:t> </a:t>
            </a:r>
            <a:r>
              <a:rPr lang="en-US" b="1" dirty="0" err="1">
                <a:solidFill>
                  <a:srgbClr val="009900"/>
                </a:solidFill>
              </a:rPr>
              <a:t>Baltazar</a:t>
            </a:r>
            <a:r>
              <a:rPr lang="en-US" b="1" dirty="0">
                <a:solidFill>
                  <a:srgbClr val="009900"/>
                </a:solidFill>
              </a:rPr>
              <a:t>, u</a:t>
            </a:r>
            <a:r>
              <a:rPr lang="hr-HR" b="1" dirty="0">
                <a:solidFill>
                  <a:srgbClr val="009900"/>
                </a:solidFill>
              </a:rPr>
              <a:t>čenici dramske skupine PŠ Čara/ mentor Marina Šego; LiDRaNo, Dubrovnik 2014.</a:t>
            </a:r>
          </a:p>
          <a:p>
            <a:r>
              <a:rPr lang="en-US" sz="3000" b="1" dirty="0" err="1"/>
              <a:t>Doživljajno</a:t>
            </a:r>
            <a:r>
              <a:rPr lang="en-US" sz="3000" b="1" dirty="0"/>
              <a:t>- </a:t>
            </a:r>
            <a:r>
              <a:rPr lang="en-US" sz="3000" b="1" dirty="0" err="1"/>
              <a:t>spoznajna</a:t>
            </a:r>
            <a:r>
              <a:rPr lang="en-US" sz="3000" b="1" dirty="0"/>
              <a:t> </a:t>
            </a:r>
            <a:r>
              <a:rPr lang="en-US" sz="3000" b="1" dirty="0" err="1"/>
              <a:t>motivacija</a:t>
            </a:r>
            <a:r>
              <a:rPr lang="en-US" sz="3000" b="1" dirty="0"/>
              <a:t> (</a:t>
            </a:r>
            <a:r>
              <a:rPr lang="en-US" sz="3000" b="1" dirty="0" err="1"/>
              <a:t>problemi</a:t>
            </a:r>
            <a:r>
              <a:rPr lang="en-US" sz="3000" b="1" dirty="0"/>
              <a:t> u </a:t>
            </a:r>
            <a:r>
              <a:rPr lang="en-US" sz="3000" b="1" dirty="0" err="1"/>
              <a:t>filmu</a:t>
            </a:r>
            <a:r>
              <a:rPr lang="en-US" sz="3000" b="1" dirty="0"/>
              <a:t>): </a:t>
            </a:r>
            <a:r>
              <a:rPr lang="en-US" sz="3000" b="1" dirty="0" err="1"/>
              <a:t>ocijeniti</a:t>
            </a:r>
            <a:r>
              <a:rPr lang="en-US" sz="3000" b="1" dirty="0"/>
              <a:t>, </a:t>
            </a:r>
            <a:r>
              <a:rPr lang="en-US" sz="3000" b="1" dirty="0" err="1"/>
              <a:t>argumentirati</a:t>
            </a:r>
            <a:r>
              <a:rPr lang="en-US" sz="3000" b="1" dirty="0"/>
              <a:t> </a:t>
            </a:r>
            <a:r>
              <a:rPr lang="en-US" sz="3000" b="1" dirty="0" err="1"/>
              <a:t>mišljenje</a:t>
            </a:r>
            <a:r>
              <a:rPr lang="en-US" sz="3000" b="1" dirty="0"/>
              <a:t>.</a:t>
            </a:r>
          </a:p>
          <a:p>
            <a:r>
              <a:rPr lang="en-US" sz="3000" b="1" dirty="0" err="1"/>
              <a:t>Interpretacija</a:t>
            </a:r>
            <a:r>
              <a:rPr lang="en-US" sz="3000" b="1" dirty="0"/>
              <a:t>: </a:t>
            </a:r>
            <a:r>
              <a:rPr lang="en-US" sz="3000" b="1" dirty="0" err="1"/>
              <a:t>razlikovati</a:t>
            </a:r>
            <a:r>
              <a:rPr lang="en-US" sz="3000" b="1" dirty="0"/>
              <a:t>, </a:t>
            </a:r>
            <a:r>
              <a:rPr lang="en-US" sz="3000" b="1" dirty="0" err="1"/>
              <a:t>izdvojiti</a:t>
            </a:r>
            <a:r>
              <a:rPr lang="en-US" sz="3000" b="1" dirty="0"/>
              <a:t>, </a:t>
            </a:r>
            <a:r>
              <a:rPr lang="en-US" sz="3000" b="1" dirty="0" err="1"/>
              <a:t>identificirati</a:t>
            </a:r>
            <a:r>
              <a:rPr lang="en-US" sz="3000" b="1" dirty="0"/>
              <a:t>, </a:t>
            </a:r>
            <a:r>
              <a:rPr lang="en-US" sz="3000" b="1" dirty="0" err="1"/>
              <a:t>izraziti</a:t>
            </a:r>
            <a:r>
              <a:rPr lang="en-US" sz="3000" b="1" dirty="0"/>
              <a:t> </a:t>
            </a:r>
            <a:r>
              <a:rPr lang="en-US" sz="3000" b="1" dirty="0" err="1"/>
              <a:t>rije</a:t>
            </a:r>
            <a:r>
              <a:rPr lang="vi-VN" sz="3000" b="1" dirty="0"/>
              <a:t>čima i rečenicama, analizirati i uspoređivati postupke likova, kritički prosuđivati.</a:t>
            </a:r>
          </a:p>
          <a:p>
            <a:r>
              <a:rPr lang="en-US" sz="3000" b="1" dirty="0" err="1"/>
              <a:t>Generalizacija</a:t>
            </a:r>
            <a:r>
              <a:rPr lang="en-US" sz="3000" b="1" dirty="0"/>
              <a:t>: </a:t>
            </a:r>
            <a:r>
              <a:rPr lang="en-US" sz="3000" b="1" dirty="0" err="1"/>
              <a:t>objasniti</a:t>
            </a:r>
            <a:r>
              <a:rPr lang="en-US" sz="3000" b="1" dirty="0"/>
              <a:t>, </a:t>
            </a:r>
            <a:r>
              <a:rPr lang="en-US" sz="3000" b="1" dirty="0" err="1"/>
              <a:t>uop</a:t>
            </a:r>
            <a:r>
              <a:rPr lang="hr-HR" sz="3000" b="1" dirty="0"/>
              <a:t>ćavati, zaključiti.</a:t>
            </a:r>
          </a:p>
          <a:p>
            <a:endParaRPr lang="en-US" b="1" dirty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latin typeface="Calisto MT" pitchFamily="18" charset="0"/>
              </a:rPr>
              <a:t>Aktivnosti 4,5,6...</a:t>
            </a:r>
            <a:endParaRPr lang="hr-HR" dirty="0"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alisto MT" pitchFamily="18" charset="0"/>
              </a:rPr>
              <a:t>Problemska</a:t>
            </a:r>
            <a:r>
              <a:rPr lang="en-US" b="1" dirty="0">
                <a:solidFill>
                  <a:srgbClr val="FF0000"/>
                </a:solidFill>
                <a:latin typeface="Calisto MT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sto MT" pitchFamily="18" charset="0"/>
              </a:rPr>
              <a:t>situacija</a:t>
            </a:r>
            <a:r>
              <a:rPr lang="en-US" b="1" dirty="0">
                <a:latin typeface="Calisto MT" pitchFamily="18" charset="0"/>
              </a:rPr>
              <a:t>: </a:t>
            </a:r>
            <a:r>
              <a:rPr lang="en-US" b="1" dirty="0" err="1">
                <a:latin typeface="Calisto MT" pitchFamily="18" charset="0"/>
              </a:rPr>
              <a:t>Svaki</a:t>
            </a:r>
            <a:r>
              <a:rPr lang="en-US" b="1" dirty="0">
                <a:latin typeface="Calisto MT" pitchFamily="18" charset="0"/>
              </a:rPr>
              <a:t> u</a:t>
            </a:r>
            <a:r>
              <a:rPr lang="hr-HR" b="1" dirty="0">
                <a:latin typeface="Calisto MT" pitchFamily="18" charset="0"/>
              </a:rPr>
              <a:t>čenik/ca razmišlja i iznosi osobni problem radi kojega bi zatražio Baltazarovu pomoć. Drugi učenik/ca preuzima ulogu Baltazara a njihov zadatak je da napiše problem pravilnom rečenicom, osmisli, nacrta i napiše rješenje. </a:t>
            </a:r>
          </a:p>
          <a:p>
            <a:pPr>
              <a:buFont typeface="Wingdings" pitchFamily="2" charset="2"/>
              <a:buChar char="v"/>
            </a:pPr>
            <a:r>
              <a:rPr lang="hr-HR" b="1" dirty="0" smtClean="0">
                <a:latin typeface="Calisto MT" pitchFamily="18" charset="0"/>
              </a:rPr>
              <a:t>    </a:t>
            </a:r>
            <a:r>
              <a:rPr lang="es-ES" b="1" dirty="0" smtClean="0">
                <a:latin typeface="Calisto MT" pitchFamily="18" charset="0"/>
              </a:rPr>
              <a:t>(</a:t>
            </a:r>
            <a:r>
              <a:rPr lang="es-ES" b="1" dirty="0" err="1" smtClean="0">
                <a:latin typeface="Calisto MT" pitchFamily="18" charset="0"/>
              </a:rPr>
              <a:t>izbor</a:t>
            </a:r>
            <a:r>
              <a:rPr lang="es-ES" b="1" dirty="0" smtClean="0">
                <a:latin typeface="Calisto MT" pitchFamily="18" charset="0"/>
              </a:rPr>
              <a:t> </a:t>
            </a:r>
            <a:r>
              <a:rPr lang="es-ES" b="1" dirty="0" err="1">
                <a:latin typeface="Calisto MT" pitchFamily="18" charset="0"/>
              </a:rPr>
              <a:t>Baltazara</a:t>
            </a:r>
            <a:r>
              <a:rPr lang="es-ES" b="1" dirty="0">
                <a:latin typeface="Calisto MT" pitchFamily="18" charset="0"/>
              </a:rPr>
              <a:t> se </a:t>
            </a:r>
            <a:r>
              <a:rPr lang="es-ES" b="1" dirty="0" err="1">
                <a:latin typeface="Calisto MT" pitchFamily="18" charset="0"/>
              </a:rPr>
              <a:t>vrši</a:t>
            </a:r>
            <a:r>
              <a:rPr lang="es-ES" b="1" dirty="0">
                <a:latin typeface="Calisto MT" pitchFamily="18" charset="0"/>
              </a:rPr>
              <a:t> </a:t>
            </a:r>
            <a:r>
              <a:rPr lang="es-ES" b="1" dirty="0" err="1">
                <a:latin typeface="Calisto MT" pitchFamily="18" charset="0"/>
              </a:rPr>
              <a:t>izvla</a:t>
            </a:r>
            <a:r>
              <a:rPr lang="hr-HR" b="1" dirty="0">
                <a:latin typeface="Calisto MT" pitchFamily="18" charset="0"/>
              </a:rPr>
              <a:t>čenjem istih </a:t>
            </a:r>
            <a:r>
              <a:rPr lang="hr-HR" b="1" dirty="0" smtClean="0">
                <a:latin typeface="Calisto MT" pitchFamily="18" charset="0"/>
              </a:rPr>
              <a:t>   predmeta</a:t>
            </a:r>
            <a:r>
              <a:rPr lang="hr-HR" b="1" dirty="0">
                <a:latin typeface="Calisto MT" pitchFamily="18" charset="0"/>
              </a:rPr>
              <a:t>) </a:t>
            </a:r>
          </a:p>
          <a:p>
            <a:pPr>
              <a:buFont typeface="Wingdings" pitchFamily="2" charset="2"/>
              <a:buChar char="v"/>
            </a:pPr>
            <a:r>
              <a:rPr lang="hr-HR" b="1" dirty="0" smtClean="0">
                <a:latin typeface="Calisto MT" pitchFamily="18" charset="0"/>
              </a:rPr>
              <a:t>    </a:t>
            </a:r>
            <a:r>
              <a:rPr lang="en-US" b="1" dirty="0" err="1" smtClean="0">
                <a:solidFill>
                  <a:srgbClr val="7030A0"/>
                </a:solidFill>
                <a:latin typeface="Calisto MT" pitchFamily="18" charset="0"/>
              </a:rPr>
              <a:t>Svaki</a:t>
            </a:r>
            <a:r>
              <a:rPr lang="en-US" b="1" dirty="0" smtClean="0">
                <a:solidFill>
                  <a:srgbClr val="7030A0"/>
                </a:solidFill>
                <a:latin typeface="Calisto MT" pitchFamily="18" charset="0"/>
              </a:rPr>
              <a:t> </a:t>
            </a:r>
            <a:r>
              <a:rPr lang="en-US" b="1" dirty="0">
                <a:solidFill>
                  <a:srgbClr val="7030A0"/>
                </a:solidFill>
                <a:latin typeface="Calisto MT" pitchFamily="18" charset="0"/>
              </a:rPr>
              <a:t>u</a:t>
            </a:r>
            <a:r>
              <a:rPr lang="pl-PL" b="1" dirty="0">
                <a:solidFill>
                  <a:srgbClr val="7030A0"/>
                </a:solidFill>
                <a:latin typeface="Calisto MT" pitchFamily="18" charset="0"/>
              </a:rPr>
              <a:t>čenik/ca iznosi problem i ima ulogu Baltazara.</a:t>
            </a:r>
          </a:p>
          <a:p>
            <a:r>
              <a:rPr lang="it-IT" b="1" dirty="0">
                <a:solidFill>
                  <a:srgbClr val="DA862A"/>
                </a:solidFill>
                <a:latin typeface="Calisto MT" pitchFamily="18" charset="0"/>
              </a:rPr>
              <a:t>Stvaralaštvo: primijeniti, formulirati, napisati, nacrtati, </a:t>
            </a:r>
            <a:r>
              <a:rPr lang="it-IT" b="1" dirty="0" smtClean="0">
                <a:solidFill>
                  <a:srgbClr val="DA862A"/>
                </a:solidFill>
                <a:latin typeface="Calisto MT" pitchFamily="18" charset="0"/>
              </a:rPr>
              <a:t>demonstrirati</a:t>
            </a:r>
            <a:endParaRPr lang="hr-HR" b="1" dirty="0" smtClean="0">
              <a:solidFill>
                <a:srgbClr val="DA862A"/>
              </a:solidFill>
              <a:latin typeface="Calisto MT" pitchFamily="18" charset="0"/>
            </a:endParaRPr>
          </a:p>
          <a:p>
            <a:pPr>
              <a:buNone/>
            </a:pPr>
            <a:r>
              <a:rPr lang="hr-HR" b="1" dirty="0" smtClean="0">
                <a:solidFill>
                  <a:srgbClr val="DA862A"/>
                </a:solidFill>
                <a:latin typeface="Calisto MT" pitchFamily="18" charset="0"/>
              </a:rPr>
              <a:t>      - prezentiranje uradaka</a:t>
            </a:r>
            <a:endParaRPr lang="it-IT" b="1" dirty="0">
              <a:solidFill>
                <a:srgbClr val="DA862A"/>
              </a:solidFill>
              <a:latin typeface="Calisto MT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681</Words>
  <Application>Microsoft Office PowerPoint</Application>
  <PresentationFormat>On-screen Show (4:3)</PresentationFormat>
  <Paragraphs>91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JA  BALTAZAR ! </vt:lpstr>
      <vt:lpstr>Ako imate problem...</vt:lpstr>
      <vt:lpstr>Slide 3</vt:lpstr>
      <vt:lpstr>Ishodi:</vt:lpstr>
      <vt:lpstr>Odgojno-obrazovna očekivanja:</vt:lpstr>
      <vt:lpstr>Slide 6</vt:lpstr>
      <vt:lpstr> 2 školska sata  ( hrvatski jezik i sat razrednika) </vt:lpstr>
      <vt:lpstr>Aktivnost 1,2,3...</vt:lpstr>
      <vt:lpstr>Aktivnosti 4,5,6...</vt:lpstr>
      <vt:lpstr>Pametni robot za Kristijana koji treba pomoć oko računala</vt:lpstr>
      <vt:lpstr>Čarobna olovka za Petra koji želi bolje ocjene</vt:lpstr>
      <vt:lpstr>Super jabuka za Nenu koji želi jače zabijati golove.</vt:lpstr>
      <vt:lpstr>Čarobni napitak za zabijanje golova</vt:lpstr>
      <vt:lpstr>Cipele protiv padanja za Leu</vt:lpstr>
      <vt:lpstr>Knjiga za brže i lakše čitanje za Šimuna</vt:lpstr>
      <vt:lpstr>Nini je potrebna pomoć u čišćenju. Magična metla, krpa i usisivač...</vt:lpstr>
      <vt:lpstr>Zajedno smo stvorili  pjesmicu!</vt:lpstr>
      <vt:lpstr>Vršnjačko vrednovanje lista za procjenu</vt:lpstr>
      <vt:lpstr>Glazbena igra: Hodaj kao Baltazar!</vt:lpstr>
      <vt:lpstr>Refleksija...</vt:lpstr>
      <vt:lpstr>Veseli i zdravi bili!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  BALTAZAR !</dc:title>
  <dc:creator>korisnik</dc:creator>
  <cp:lastModifiedBy>korisnik</cp:lastModifiedBy>
  <cp:revision>9</cp:revision>
  <dcterms:created xsi:type="dcterms:W3CDTF">2021-06-27T05:20:00Z</dcterms:created>
  <dcterms:modified xsi:type="dcterms:W3CDTF">2021-06-27T06:44:50Z</dcterms:modified>
</cp:coreProperties>
</file>