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309" r:id="rId2"/>
    <p:sldId id="311" r:id="rId3"/>
    <p:sldId id="256" r:id="rId4"/>
    <p:sldId id="259" r:id="rId5"/>
    <p:sldId id="261" r:id="rId6"/>
    <p:sldId id="262" r:id="rId7"/>
    <p:sldId id="265" r:id="rId8"/>
    <p:sldId id="282" r:id="rId9"/>
    <p:sldId id="272" r:id="rId10"/>
    <p:sldId id="273" r:id="rId11"/>
    <p:sldId id="274" r:id="rId12"/>
    <p:sldId id="257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3" r:id="rId21"/>
    <p:sldId id="258" r:id="rId22"/>
    <p:sldId id="260" r:id="rId23"/>
    <p:sldId id="264" r:id="rId24"/>
    <p:sldId id="313" r:id="rId25"/>
    <p:sldId id="266" r:id="rId26"/>
    <p:sldId id="267" r:id="rId27"/>
    <p:sldId id="268" r:id="rId28"/>
    <p:sldId id="269" r:id="rId29"/>
    <p:sldId id="270" r:id="rId30"/>
    <p:sldId id="271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9" r:id="rId44"/>
    <p:sldId id="297" r:id="rId45"/>
    <p:sldId id="298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FEACD-F9F6-4196-9E23-EF7B247B8C17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D58B8-6D85-4D29-91E6-F848BEB3C43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D58B8-6D85-4D29-91E6-F848BEB3C430}" type="slidenum">
              <a:rPr lang="hr-HR" smtClean="0"/>
              <a:pPr/>
              <a:t>51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CD601-2EA8-4795-8428-59B3DEB05AE1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25EF-716D-468E-A31B-0F7A23A8A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PRIMJER DOBRE PRAKSE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INOVATIVNE METODE U</a:t>
            </a:r>
          </a:p>
          <a:p>
            <a:pPr algn="ctr">
              <a:buNone/>
            </a:pPr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NASTAVI LEKTIRE</a:t>
            </a: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FFC000"/>
                </a:solidFill>
                <a:latin typeface="Comic Sans MS" pitchFamily="66" charset="0"/>
              </a:rPr>
              <a:t>Prezentaciju izradila: Marina Šego</a:t>
            </a:r>
            <a:r>
              <a:rPr lang="hr-HR" smtClean="0">
                <a:solidFill>
                  <a:srgbClr val="FFC000"/>
                </a:solidFill>
                <a:latin typeface="Comic Sans MS" pitchFamily="66" charset="0"/>
              </a:rPr>
              <a:t>, </a:t>
            </a:r>
            <a:r>
              <a:rPr lang="hr-HR" smtClean="0">
                <a:solidFill>
                  <a:srgbClr val="FFC000"/>
                </a:solidFill>
                <a:latin typeface="Comic Sans MS" pitchFamily="66" charset="0"/>
              </a:rPr>
              <a:t>2014.</a:t>
            </a:r>
            <a:endParaRPr lang="hr-HR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Pričamo...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Kako se Anka našla u šumi?</a:t>
            </a:r>
          </a:p>
          <a:p>
            <a:r>
              <a:rPr lang="hr-HR" dirty="0" smtClean="0"/>
              <a:t>Tko je prvi prihvatio  djevojčicu? Zašto?</a:t>
            </a:r>
          </a:p>
          <a:p>
            <a:r>
              <a:rPr lang="hr-HR" dirty="0" smtClean="0"/>
              <a:t>Koju sposobnost je Anka stekla u šumi? Kako?</a:t>
            </a:r>
          </a:p>
          <a:p>
            <a:r>
              <a:rPr lang="hr-HR" dirty="0" smtClean="0"/>
              <a:t>Kako su životinje reagirale na njen dolazak u šumu? Obrazloži!</a:t>
            </a:r>
          </a:p>
          <a:p>
            <a:r>
              <a:rPr lang="hr-HR" dirty="0" smtClean="0"/>
              <a:t>Na koji način je donijeta odluka o ostanku Anke u šumi?</a:t>
            </a:r>
          </a:p>
          <a:p>
            <a:r>
              <a:rPr lang="hr-HR" dirty="0" smtClean="0"/>
              <a:t>Jesu li životinje pomagale Anki? Navedi primjere!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KOME?   </a:t>
            </a:r>
            <a:r>
              <a:rPr lang="hr-HR" dirty="0" smtClean="0">
                <a:solidFill>
                  <a:srgbClr val="FF0000"/>
                </a:solidFill>
              </a:rPr>
              <a:t>SAMO LJUDSKI LIKOVI                       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Anka pomaže....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---------------------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---------------------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---------------------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---------------------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---------------------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endParaRPr lang="hr-HR" dirty="0"/>
          </a:p>
        </p:txBody>
      </p:sp>
      <p:pic>
        <p:nvPicPr>
          <p:cNvPr id="4" name="Content Placeholder 3" descr="BIJELI JEL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1357298"/>
            <a:ext cx="4929190" cy="435771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KAKO?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Anka pomaže....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Pavo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Marica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Drago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starac Martin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Milica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6" name="Picture 5" descr="jelen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643050"/>
            <a:ext cx="4333900" cy="4500594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ANKINE  OSOBINE...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hrabra - uplašena</a:t>
            </a:r>
          </a:p>
          <a:p>
            <a:r>
              <a:rPr lang="hr-HR" dirty="0" smtClean="0"/>
              <a:t>tužna - sretna</a:t>
            </a:r>
          </a:p>
          <a:p>
            <a:r>
              <a:rPr lang="hr-HR" dirty="0" smtClean="0"/>
              <a:t>humana – bezobzirna</a:t>
            </a:r>
          </a:p>
          <a:p>
            <a:r>
              <a:rPr lang="hr-HR" dirty="0" smtClean="0"/>
              <a:t>osjećajna- bezosjećajna</a:t>
            </a:r>
          </a:p>
          <a:p>
            <a:r>
              <a:rPr lang="hr-HR" dirty="0" smtClean="0"/>
              <a:t>marljiva – lijena</a:t>
            </a:r>
          </a:p>
          <a:p>
            <a:r>
              <a:rPr lang="hr-HR" dirty="0" smtClean="0"/>
              <a:t>plemenita - sebična</a:t>
            </a:r>
          </a:p>
          <a:p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POZITIVNI I NEGATIVNI LIKOVI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Crvenom bojom zaokruži pozitivne likove!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Zelenom bojom zaokruži negativne likove!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Radi u bilježnici!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Bijeli jelen, Kiso, Ćuko, Vuk ovcoder, košuta i jelen,Bodo, Ulrik, Striko, Ljumo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Znatiželjan, ponos i radost šume, simbol sklada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Mladi knez, obziran i plemenit, zaljubljen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Šumsko zlo, samo bi ubijao i žderao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Neustrašivi borac,ubiju ga lovci,dokrajči kneza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Lukavac, medvjedov savjetnik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Mudrac, neprijatelj zore i sunca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Šumski poglavar, star i pametan savjetuje i sudi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Bezobziran, opasan, grub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Nježne i krasne životinje, Ankini zaštitnici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KAKAV JE TKO?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Bijeli jelen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Ulrik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Vuk ovcoder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Kiso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Striko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Ćuko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Ljumo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Bodo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Košuta i jelen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VRSTA PRIČE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Pripovijetka                        Igrokaz                     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Bajka                                     Basna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Roman                                    Strip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Priča o bijelom jelenu je _______________ zato što _______________________________________.</a:t>
            </a:r>
          </a:p>
          <a:p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VRSTA PRIČE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Priča o bijelom jelenu je  </a:t>
            </a:r>
            <a:r>
              <a:rPr lang="hr-HR" u="sng" dirty="0" smtClean="0"/>
              <a:t>BAJKA</a:t>
            </a:r>
            <a:r>
              <a:rPr lang="hr-HR" dirty="0" smtClean="0"/>
              <a:t>  zato što  </a:t>
            </a:r>
          </a:p>
          <a:p>
            <a:pPr>
              <a:buNone/>
            </a:pPr>
            <a:r>
              <a:rPr lang="hr-HR" u="sng" dirty="0" smtClean="0"/>
              <a:t>OPISUJE NESTVARNE/ ČUDESNE DOGAĐAJE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Napiši jedan čudesan</a:t>
            </a:r>
          </a:p>
          <a:p>
            <a:pPr>
              <a:buNone/>
            </a:pPr>
            <a:r>
              <a:rPr lang="hr-HR" dirty="0" smtClean="0"/>
              <a:t>događaj iz priče!</a:t>
            </a:r>
            <a:endParaRPr lang="hr-HR" dirty="0"/>
          </a:p>
        </p:txBody>
      </p:sp>
      <p:pic>
        <p:nvPicPr>
          <p:cNvPr id="4" name="Content Placeholder 3" descr="JELEN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429000"/>
            <a:ext cx="3357586" cy="34290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MUDRE REČENICE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Na stranici.... pronađi </a:t>
            </a:r>
            <a:r>
              <a:rPr lang="hr-HR" dirty="0" smtClean="0">
                <a:solidFill>
                  <a:srgbClr val="FF0000"/>
                </a:solidFill>
              </a:rPr>
              <a:t>mudre</a:t>
            </a:r>
            <a:r>
              <a:rPr lang="hr-HR" dirty="0" smtClean="0"/>
              <a:t> rečenice i prepiši ih u bilježnicu!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Napiši poruku priče!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C000"/>
                </a:solidFill>
              </a:rPr>
              <a:t>MAŠTAMO I RAZGOVARAMO...</a:t>
            </a:r>
            <a:endParaRPr lang="hr-HR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 kojom životinjom bi  volio/ voljela razgovarati i sprijateljiti se?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Što bi s njom volio doživjeti?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UP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928803"/>
            <a:ext cx="2285984" cy="1928826"/>
          </a:xfrm>
          <a:prstGeom prst="rect">
            <a:avLst/>
          </a:prstGeom>
        </p:spPr>
      </p:pic>
      <p:pic>
        <p:nvPicPr>
          <p:cNvPr id="5" name="Picture 4" descr="KONJ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4786322"/>
            <a:ext cx="2786083" cy="1857387"/>
          </a:xfrm>
          <a:prstGeom prst="rect">
            <a:avLst/>
          </a:prstGeom>
        </p:spPr>
      </p:pic>
      <p:pic>
        <p:nvPicPr>
          <p:cNvPr id="6" name="Picture 5" descr="PTIC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4429132"/>
            <a:ext cx="3071834" cy="2000264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400" dirty="0" smtClean="0"/>
              <a:t>             </a:t>
            </a:r>
          </a:p>
          <a:p>
            <a:pPr algn="ctr">
              <a:buNone/>
            </a:pPr>
            <a:r>
              <a:rPr lang="hr-HR" sz="2400" dirty="0" smtClean="0"/>
              <a:t>  Riba ne može živjeti na stablu.</a:t>
            </a:r>
          </a:p>
          <a:p>
            <a:pPr algn="ctr">
              <a:buNone/>
            </a:pPr>
            <a:r>
              <a:rPr lang="hr-HR" sz="2400" dirty="0" smtClean="0"/>
              <a:t> Ptica ne može živjeti na dnu mora.</a:t>
            </a:r>
          </a:p>
          <a:p>
            <a:pPr algn="ctr">
              <a:buNone/>
            </a:pPr>
            <a:r>
              <a:rPr lang="hr-HR" sz="2400" dirty="0" smtClean="0"/>
              <a:t>Neka bude sve onako kako bi moralo biti. 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Rounded Rectangle 3"/>
          <p:cNvSpPr/>
          <p:nvPr/>
        </p:nvSpPr>
        <p:spPr>
          <a:xfrm>
            <a:off x="1357290" y="428604"/>
            <a:ext cx="6429420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Riba ne može živjeti na stablu. Ptica ne može živjeti na dnu mora.Neka bude sve onako kako bi moralo biti. Neka se čovječje lane vrati ljudima, a jelenče jelenima!</a:t>
            </a:r>
            <a:endParaRPr lang="hr-HR" sz="3200" dirty="0"/>
          </a:p>
        </p:txBody>
      </p:sp>
      <p:pic>
        <p:nvPicPr>
          <p:cNvPr id="7" name="Picture 6" descr="so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643314"/>
            <a:ext cx="3714776" cy="2928958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STVARAMO   PJESMU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  ANKA                                 </a:t>
            </a:r>
            <a:r>
              <a:rPr lang="hr-HR" dirty="0" smtClean="0">
                <a:solidFill>
                  <a:srgbClr val="00B050"/>
                </a:solidFill>
              </a:rPr>
              <a:t>JELEN</a:t>
            </a:r>
          </a:p>
          <a:p>
            <a:pPr>
              <a:buNone/>
            </a:pPr>
            <a:r>
              <a:rPr lang="hr-HR" dirty="0" smtClean="0"/>
              <a:t>1 riječ- tema (imenica)</a:t>
            </a:r>
          </a:p>
          <a:p>
            <a:pPr>
              <a:buNone/>
            </a:pPr>
            <a:r>
              <a:rPr lang="hr-HR" dirty="0" smtClean="0"/>
              <a:t>2 riječi koje opisuju imenicu</a:t>
            </a:r>
          </a:p>
          <a:p>
            <a:pPr>
              <a:buNone/>
            </a:pPr>
            <a:r>
              <a:rPr lang="hr-HR" dirty="0" smtClean="0"/>
              <a:t>3  glagola</a:t>
            </a:r>
          </a:p>
          <a:p>
            <a:pPr>
              <a:buNone/>
            </a:pPr>
            <a:r>
              <a:rPr lang="hr-HR" dirty="0" smtClean="0"/>
              <a:t>4 riječi - rečenica  o imenici, osjećaji</a:t>
            </a:r>
          </a:p>
          <a:p>
            <a:pPr>
              <a:buNone/>
            </a:pPr>
            <a:r>
              <a:rPr lang="hr-HR" dirty="0" smtClean="0"/>
              <a:t>1 ključna riječ- najvažnija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ISTRAŽUJEMO...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Postoji li doista u prirodi bijeli jelen?</a:t>
            </a:r>
          </a:p>
          <a:p>
            <a:r>
              <a:rPr lang="hr-HR" dirty="0" smtClean="0"/>
              <a:t>Je li to česta ili rijetka pojava?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ALBINO JELEN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6" name="Picture 5" descr="albino jelen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536" y="1428735"/>
            <a:ext cx="3553173" cy="2286017"/>
          </a:xfrm>
          <a:prstGeom prst="rect">
            <a:avLst/>
          </a:prstGeom>
        </p:spPr>
      </p:pic>
      <p:pic>
        <p:nvPicPr>
          <p:cNvPr id="7" name="Picture 6" descr="albino jelen 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5" y="2557462"/>
            <a:ext cx="3571900" cy="2586050"/>
          </a:xfrm>
          <a:prstGeom prst="rect">
            <a:avLst/>
          </a:prstGeom>
        </p:spPr>
      </p:pic>
      <p:pic>
        <p:nvPicPr>
          <p:cNvPr id="8" name="Picture 7" descr="albino jelen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1" y="3929066"/>
            <a:ext cx="4201135" cy="2786082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Ocijenimo  rad u  skupini</a:t>
            </a:r>
            <a:endParaRPr lang="hr-H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56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0"/>
                <a:gridCol w="1357322"/>
                <a:gridCol w="1143008"/>
                <a:gridCol w="1143008"/>
                <a:gridCol w="1185842"/>
              </a:tblGrid>
              <a:tr h="459318">
                <a:tc>
                  <a:txBody>
                    <a:bodyPr/>
                    <a:lstStyle/>
                    <a:p>
                      <a:r>
                        <a:rPr lang="hr-HR" dirty="0" smtClean="0"/>
                        <a:t>RAD U SKUPINI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IZVRSNO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DOBRO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mtClean="0"/>
                        <a:t>LOŠE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OCJENA</a:t>
                      </a:r>
                      <a:endParaRPr lang="hr-HR" dirty="0"/>
                    </a:p>
                  </a:txBody>
                  <a:tcPr/>
                </a:tc>
              </a:tr>
              <a:tr h="459318">
                <a:tc>
                  <a:txBody>
                    <a:bodyPr/>
                    <a:lstStyle/>
                    <a:p>
                      <a:r>
                        <a:rPr lang="hr-HR" dirty="0" smtClean="0"/>
                        <a:t>SURADNJA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656168">
                <a:tc>
                  <a:txBody>
                    <a:bodyPr/>
                    <a:lstStyle/>
                    <a:p>
                      <a:r>
                        <a:rPr lang="hr-HR" dirty="0" smtClean="0"/>
                        <a:t>UVAŽAVANJE TUĐEG MIŠLJENJA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459318">
                <a:tc>
                  <a:txBody>
                    <a:bodyPr/>
                    <a:lstStyle/>
                    <a:p>
                      <a:r>
                        <a:rPr lang="hr-HR" dirty="0" smtClean="0"/>
                        <a:t>IDEJE I KREATIVNOST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459318">
                <a:tc>
                  <a:txBody>
                    <a:bodyPr/>
                    <a:lstStyle/>
                    <a:p>
                      <a:r>
                        <a:rPr lang="hr-HR" dirty="0" smtClean="0"/>
                        <a:t>UPORNOST 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459318">
                <a:tc>
                  <a:txBody>
                    <a:bodyPr/>
                    <a:lstStyle/>
                    <a:p>
                      <a:r>
                        <a:rPr lang="hr-HR" dirty="0" smtClean="0"/>
                        <a:t>ZALAGANJE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KVIZ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Tko je pisac bajke?</a:t>
            </a:r>
          </a:p>
          <a:p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  Mato Lovrak</a:t>
            </a:r>
          </a:p>
          <a:p>
            <a:pPr marL="514350" indent="-514350">
              <a:buFont typeface="+mj-lt"/>
              <a:buAutoNum type="alphaUcPeriod"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  Ivana Brlić Mažuranić</a:t>
            </a:r>
          </a:p>
          <a:p>
            <a:pPr marL="514350" indent="-514350">
              <a:buFont typeface="+mj-lt"/>
              <a:buAutoNum type="alphaUcPeriod"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  Vladimir Nazor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Djevojčica Anka je :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Čuvala krave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Čuvala patke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Čuvala svinje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Čuvala  guske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Čuvala kokoši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Gusanovo ime je:</a:t>
            </a:r>
          </a:p>
          <a:p>
            <a:pPr>
              <a:buNone/>
            </a:pPr>
            <a:endParaRPr lang="hr-HR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Kakarilo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Gagarilo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Babarilo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se zove dvor u kojem je živio knez Bodo?</a:t>
            </a:r>
          </a:p>
          <a:p>
            <a:pPr>
              <a:buNone/>
            </a:pPr>
            <a:endParaRPr lang="hr-HR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Vranja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Sanja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Vanja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Banja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Košutu je Anka spasila od: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vuka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zmije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lovaca i kneza Bode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medvjeda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 descr="JEL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24281"/>
            <a:ext cx="7643866" cy="653371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SE DOGODILO NAKON ŠTO JE ANKA PRESPAVALA U LEŽAJU ŠUMSKOG JELENA?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MOGLA JE LETJETI.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POSTALA JE NEVIDLJIVA. 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RAZUMJELA JE GOVOR I PJEVANJE SVIH ŠUMSKIH ŽIVOTINJA.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KOGA JE SRELA ANKA NAKON ŠTO SE PROBUDILA I IZAŠLA IZ LEŽAJA 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KOSA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MEDVJEDA LJUMU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VUKA OVCODERA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TKO JE BIO STAROSTA ŠUMSKI?</a:t>
            </a:r>
          </a:p>
          <a:p>
            <a:pPr>
              <a:buNone/>
            </a:pPr>
            <a:endParaRPr lang="pl-PL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VUK OVCODER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MEDVJED LJUMO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JELEN VITOROG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SU ŽIVOTINJE ODLUČILE NA SVOM SASTANKU?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DA ANKA OSTAJE SA NJIMA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DA MORA OTIĆI OD NJIH JER JE ZLA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DA ĆE JE POJESTI VUKOVI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 KIME JE ŽIVIO MALI PAVAO?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sv-SE" dirty="0" smtClean="0"/>
              <a:t>SA SLIJEPOM BAKOM</a:t>
            </a:r>
          </a:p>
          <a:p>
            <a:pPr marL="514350" indent="-514350">
              <a:buFont typeface="+mj-lt"/>
              <a:buAutoNum type="alphaUcPeriod"/>
            </a:pPr>
            <a:r>
              <a:rPr lang="sv-SE" dirty="0" smtClean="0"/>
              <a:t>S RODITELJIMA</a:t>
            </a:r>
          </a:p>
          <a:p>
            <a:pPr marL="514350" indent="-514350">
              <a:buFont typeface="+mj-lt"/>
              <a:buAutoNum type="alphaUcPeriod"/>
            </a:pPr>
            <a:r>
              <a:rPr lang="sv-SE" dirty="0" smtClean="0"/>
              <a:t>SA STARCEM LUKOM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TKO JE PAVLU DAO SREBRNI NOVČIĆ?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KNEZ ULRIK I KNEGINJA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ANKA I ŠUMSKE ŽIVOTINJE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NJEGOVA BAKA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ŠTO SE MALOM PAVLU DOGODILO NA PUTU KUĆI?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IZGUBIO JE NOVČIĆ JER MU JE DŽEP BIO ISKIDAN.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POKLONIO  JE NOVČIĆ ANKI.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BACIO JE NOVČIĆ U PONOR.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ŠTO SE NALAZILO U KOŠARICI KOJU JE PAVLE DOBIO OD ANKE?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514350" lvl="1" indent="-514350">
              <a:buFont typeface="+mj-lt"/>
              <a:buAutoNum type="alphaUcPeriod"/>
            </a:pPr>
            <a:r>
              <a:rPr lang="hr-HR" dirty="0" smtClean="0"/>
              <a:t>ŠUMSKE JAGODE I SREBRNI NOVČIĆ</a:t>
            </a:r>
          </a:p>
          <a:p>
            <a:pPr marL="514350" lvl="1" indent="-514350">
              <a:buFont typeface="+mj-lt"/>
              <a:buAutoNum type="alphaUcPeriod"/>
            </a:pPr>
            <a:r>
              <a:rPr lang="hr-HR" dirty="0" smtClean="0"/>
              <a:t>LJEŠNJAKE I SREBRNI NOVČIĆ</a:t>
            </a:r>
          </a:p>
          <a:p>
            <a:pPr marL="514350" lvl="1" indent="-514350">
              <a:buFont typeface="+mj-lt"/>
              <a:buAutoNum type="alphaUcPeriod"/>
            </a:pPr>
            <a:r>
              <a:rPr lang="hr-HR" dirty="0" smtClean="0"/>
              <a:t>KRUH I MED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SE ZVALA MUDRA PTICA BUĆASTE GLAVE I ZAVINUTA KLJUNA?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ĆUK ĆUKO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KOS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GVOZDENKLJUN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TKO JE GVOZDENKLJUN?</a:t>
            </a:r>
          </a:p>
          <a:p>
            <a:pPr>
              <a:buNone/>
            </a:pPr>
            <a:endParaRPr lang="hr-HR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MLADI PAS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MLADI ORLIĆ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MLADI GOLUB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Vladimir Nazor</a:t>
            </a:r>
            <a:endParaRPr lang="hr-HR" dirty="0"/>
          </a:p>
        </p:txBody>
      </p:sp>
      <p:pic>
        <p:nvPicPr>
          <p:cNvPr id="6" name="Content Placeholder 5" descr="Vladimir_Naz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857364"/>
            <a:ext cx="3071834" cy="3857652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GDJE JE ŽIVIO GVOZDENKLJUN?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NA KROVU DVORCA VRANJE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NA OŠTROM KUKU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U LEŽAJU JELENA VITOROGA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KOJI SE VELIKI DOGAĐAJ DOGODIO U ŠUMI?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LOVCI SU UBILI ORLA I ORLOVICU.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VUK OVCODER JE POJEO GUSKE.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JELEN VITOROG I KOŠUTA SU DOBILI BIJELO JELENČE.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SU ŠUMSKE ŽIVOTINJE ZVALE ANKU?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GUŠČARICA ANKA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ZLATOKOSA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 VILA ZLATICA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Anka je pomagala životinjama i ljudima. Koga je  spasila od smrti?</a:t>
            </a:r>
          </a:p>
          <a:p>
            <a:pPr marL="342900" lvl="1" indent="-342900">
              <a:buNone/>
            </a:pPr>
            <a:endParaRPr lang="hr-HR" dirty="0" smtClean="0"/>
          </a:p>
          <a:p>
            <a:pPr marL="514350" lvl="1" indent="-514350" algn="ctr">
              <a:buFont typeface="+mj-lt"/>
              <a:buAutoNum type="alphaUcPeriod"/>
            </a:pPr>
            <a:r>
              <a:rPr lang="hr-HR" dirty="0" smtClean="0"/>
              <a:t>ULRIKA</a:t>
            </a:r>
          </a:p>
          <a:p>
            <a:pPr marL="514350" lvl="1" indent="-514350" algn="ctr">
              <a:buFont typeface="+mj-lt"/>
              <a:buAutoNum type="alphaUcPeriod"/>
            </a:pPr>
            <a:r>
              <a:rPr lang="hr-HR" dirty="0" smtClean="0"/>
              <a:t>MILICU</a:t>
            </a:r>
          </a:p>
          <a:p>
            <a:pPr marL="514350" lvl="1" indent="-514350" algn="ctr">
              <a:buFont typeface="+mj-lt"/>
              <a:buAutoNum type="alphaUcPeriod"/>
            </a:pPr>
            <a:r>
              <a:rPr lang="hr-HR" dirty="0" smtClean="0"/>
              <a:t>BAKU</a:t>
            </a:r>
          </a:p>
          <a:p>
            <a:pPr marL="514350" lvl="1" indent="-514350" algn="ctr">
              <a:buFont typeface="+mj-lt"/>
              <a:buAutoNum type="alphaUcPeriod"/>
            </a:pPr>
            <a:r>
              <a:rPr lang="hr-HR" dirty="0" smtClean="0"/>
              <a:t>MARTINA</a:t>
            </a:r>
          </a:p>
          <a:p>
            <a:pPr marL="342900" lvl="1" indent="-342900">
              <a:buNone/>
            </a:pPr>
            <a:endParaRPr lang="hr-HR" dirty="0" smtClean="0"/>
          </a:p>
          <a:p>
            <a:pPr marL="342900" lvl="1" indent="-342900">
              <a:buNone/>
            </a:pPr>
            <a:r>
              <a:rPr lang="hr-HR" dirty="0" smtClean="0"/>
              <a:t> </a:t>
            </a:r>
          </a:p>
          <a:p>
            <a:pPr marL="342900" lvl="1" indent="-34290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TKO JE ZLATOKOSU PONIO DO ZVIJEZDA?</a:t>
            </a:r>
          </a:p>
          <a:p>
            <a:pPr>
              <a:buNone/>
            </a:pPr>
            <a:endParaRPr lang="pl-PL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 ĆUK ĆUKO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 BIJELI JELEN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 ORAO GVOZDENKLJUN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TKO JE UBIO KNEZA BODA?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514350" lvl="1" indent="-514350" algn="ctr">
              <a:buFont typeface="+mj-lt"/>
              <a:buAutoNum type="alphaUcPeriod"/>
            </a:pPr>
            <a:r>
              <a:rPr lang="pl-PL" dirty="0" smtClean="0"/>
              <a:t>VUK OVCODER</a:t>
            </a:r>
          </a:p>
          <a:p>
            <a:pPr marL="514350" lvl="1" indent="-514350" algn="ctr">
              <a:buFont typeface="+mj-lt"/>
              <a:buAutoNum type="alphaUcPeriod"/>
            </a:pPr>
            <a:r>
              <a:rPr lang="pl-PL" dirty="0" smtClean="0"/>
              <a:t> MEDVJED LJUMO</a:t>
            </a:r>
          </a:p>
          <a:p>
            <a:pPr marL="514350" lvl="1" indent="-514350" algn="ctr">
              <a:buFont typeface="+mj-lt"/>
              <a:buAutoNum type="alphaUcPeriod"/>
            </a:pPr>
            <a:r>
              <a:rPr lang="pl-PL" dirty="0" smtClean="0"/>
              <a:t> VEPAR KISO</a:t>
            </a:r>
          </a:p>
          <a:p>
            <a:pPr marL="342900" lvl="1" indent="-342900"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TKO JE PREVARIO BIJELOG JELENA?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LISAC STRIKO I VUK OVCODER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VUK OVCODER I MAČAK MUNJKO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ZMIJA OTROVNICA I VUK OVCODER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TKO JE OTEO BIJELOG JELENA?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DRAGO  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 ULRIK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MARTIN   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KOJE JE ZNAKOVE ZLATOKOSA POSLALA ULRIKU KAD GA JE POZVALA U ŠUMU?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ZLATNU HRASTOVU KORU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BOROVU IGLICU I SVOJU ZLATNU VLAS KOSE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ZLATNU VLAS SVOJE KOSE I HRASTOV LIST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ŠTO JE ULRIK TRAŽIO ZA BIJELOG JELENA?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VUKA I SEDAM KOZLIĆA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 ZLATOKOSU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hr-HR" dirty="0" smtClean="0"/>
              <a:t>MEDVJEĐU KOŽU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PISCU...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Rodio se 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Gdje?        </a:t>
            </a:r>
            <a:endParaRPr lang="hr-HR" u="sng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rgbClr val="FF0000"/>
                </a:solidFill>
              </a:rPr>
              <a:t>Kada?   </a:t>
            </a:r>
            <a:r>
              <a:rPr lang="hr-HR" dirty="0" smtClean="0"/>
              <a:t>     </a:t>
            </a:r>
            <a:endParaRPr lang="hr-H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Živio je: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Stoljeće u kojem je živio?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Tisućljeće u kojem je živio?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Školovanje?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Što je pisao</a:t>
            </a:r>
            <a:r>
              <a:rPr lang="hr-HR" dirty="0" smtClean="0"/>
              <a:t>?</a:t>
            </a:r>
          </a:p>
          <a:p>
            <a:pPr algn="r">
              <a:buNone/>
            </a:pP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Umro je :</a:t>
            </a:r>
          </a:p>
          <a:p>
            <a:pPr algn="r"/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Koje godine i gdje?</a:t>
            </a:r>
          </a:p>
          <a:p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SU ODLUČILE ŽIVOTINJE?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NEKA MU OSTANE JELEN JER NE MOGU BEZ ZLATOKOSE.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NEKA SE ČOVJEČJE LANE VRATI LJUDIMA, A JELENČE JELENIMA.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 NEKA IM VRATI JELENA JER ĆE GA NAPASTI SVE ŠUMSKE ŽIVOTINJE.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ZAŠTO JE ULRIK TRAŽIO BAŠ ZLATOKOSU ZA JELENA?</a:t>
            </a:r>
          </a:p>
          <a:p>
            <a:pPr>
              <a:buNone/>
            </a:pPr>
            <a:endParaRPr lang="pl-PL" dirty="0" smtClean="0"/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JER SE ZALJUBIO U NJU.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TREBAO MU JE NETKO DA MU ČUVA GUSKE.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HTIO JE DA MU MAJKA IMA DOBRU I MLADU SLUŽAVKU.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KADA SE ZLATOKOSA UDALA ZA KNEZA ULRIKA NIJE VIŠE RAZUMJELA GOVOR ŽIVOTINJA A TO ZNAMO JER…</a:t>
            </a:r>
          </a:p>
          <a:p>
            <a:pPr>
              <a:buNone/>
            </a:pPr>
            <a:endParaRPr lang="hr-HR" dirty="0" smtClean="0"/>
          </a:p>
          <a:p>
            <a:pPr marL="514350" lvl="1" indent="-514350">
              <a:buFont typeface="+mj-lt"/>
              <a:buAutoNum type="alphaUcPeriod"/>
            </a:pPr>
            <a:r>
              <a:rPr lang="hr-HR" dirty="0" smtClean="0"/>
              <a:t>BIJELI JELEN JU JE POZIVAO U ŠUMU, ALI ONA GA NIJE RAZUMJELA.</a:t>
            </a:r>
          </a:p>
          <a:p>
            <a:pPr marL="514350" lvl="1" indent="-514350">
              <a:buFont typeface="+mj-lt"/>
              <a:buAutoNum type="alphaUcPeriod"/>
            </a:pPr>
            <a:r>
              <a:rPr lang="hr-HR" dirty="0" smtClean="0"/>
              <a:t> MEDVJED LJUMO JU JE POZIVO U ŠUMU ALI ONA GA NIJE RAZUMJELA.</a:t>
            </a:r>
          </a:p>
          <a:p>
            <a:pPr marL="514350" lvl="1" indent="-514350">
              <a:buFont typeface="+mj-lt"/>
              <a:buAutoNum type="alphaUcPeriod"/>
            </a:pPr>
            <a:r>
              <a:rPr lang="hr-HR" dirty="0" smtClean="0"/>
              <a:t>VUK OVCODER JOJ JE PRIJETIO, ALI ONA SE SAMO SMJEŠKALA JER GA NIJE RAZUMJELA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Obični oblačić 3"/>
          <p:cNvSpPr>
            <a:spLocks noGrp="1" noChangeArrowheads="1"/>
          </p:cNvSpPr>
          <p:nvPr>
            <p:ph idx="1"/>
          </p:nvPr>
        </p:nvSpPr>
        <p:spPr bwMode="auto">
          <a:prstGeom prst="cloudCallout">
            <a:avLst>
              <a:gd name="adj1" fmla="val 55718"/>
              <a:gd name="adj2" fmla="val 5448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 dirty="0"/>
          </a:p>
          <a:p>
            <a:endParaRPr lang="hr-HR" dirty="0"/>
          </a:p>
          <a:p>
            <a:pPr algn="ctr"/>
            <a:r>
              <a:rPr lang="hr-HR" sz="4400" dirty="0">
                <a:latin typeface="Comic Sans MS" pitchFamily="66" charset="0"/>
              </a:rPr>
              <a:t>BRAVO!!!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piscu...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Postira na Braču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1876.g.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19.stoljeće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2.tisućljeće</a:t>
            </a:r>
          </a:p>
          <a:p>
            <a:pPr algn="ctr"/>
            <a:r>
              <a:rPr lang="hr-HR" dirty="0">
                <a:solidFill>
                  <a:srgbClr val="002060"/>
                </a:solidFill>
              </a:rPr>
              <a:t>p</a:t>
            </a:r>
            <a:r>
              <a:rPr lang="hr-HR" dirty="0" smtClean="0">
                <a:solidFill>
                  <a:srgbClr val="002060"/>
                </a:solidFill>
              </a:rPr>
              <a:t>učka škola, gimnazija, studij matematike i fizike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Pjesme, pripovijetke, priče za djecu, romane...</a:t>
            </a:r>
          </a:p>
          <a:p>
            <a:pPr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r"/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Umro je 1949.g. u Zagrebu</a:t>
            </a: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Gdje i kada?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Mjesto radnje:_________ i ___________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Vrijeme radnje: _____________________ </a:t>
            </a:r>
          </a:p>
          <a:p>
            <a:endParaRPr lang="hr-HR" dirty="0" smtClean="0"/>
          </a:p>
          <a:p>
            <a:r>
              <a:rPr lang="hr-HR" dirty="0" smtClean="0"/>
              <a:t>Glavni lik: ____________________</a:t>
            </a:r>
          </a:p>
          <a:p>
            <a:pPr>
              <a:buNone/>
            </a:pPr>
            <a:r>
              <a:rPr lang="hr-HR" dirty="0" smtClean="0"/>
              <a:t>                          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Gdje i kada?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Mjesto radnje: </a:t>
            </a:r>
            <a:r>
              <a:rPr lang="hr-HR" u="sng" dirty="0" smtClean="0"/>
              <a:t>dvorac Vranja, šuma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Vrijeme radnje: a) </a:t>
            </a:r>
            <a:r>
              <a:rPr lang="hr-HR" u="sng" dirty="0" smtClean="0"/>
              <a:t>nekada davno/ neodređeno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Glavni lik: </a:t>
            </a:r>
            <a:r>
              <a:rPr lang="hr-HR" u="sng" dirty="0" smtClean="0"/>
              <a:t>Anka</a:t>
            </a:r>
          </a:p>
          <a:p>
            <a:pPr>
              <a:buNone/>
            </a:pPr>
            <a:endParaRPr lang="hr-HR" u="sng" dirty="0" smtClean="0"/>
          </a:p>
          <a:p>
            <a:pPr>
              <a:buNone/>
            </a:pPr>
            <a:r>
              <a:rPr lang="hr-HR" dirty="0" smtClean="0"/>
              <a:t>                                </a:t>
            </a:r>
            <a:endParaRPr lang="hr-HR" u="sng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lik u priči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Pronađi  rečenice koje opisuju glavni lik  na početku priče!</a:t>
            </a:r>
            <a:endParaRPr lang="hr-H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1173</Words>
  <Application>Microsoft Office PowerPoint</Application>
  <PresentationFormat>On-screen Show (4:3)</PresentationFormat>
  <Paragraphs>317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PRIMJER DOBRE PRAKSE</vt:lpstr>
      <vt:lpstr>MAŠTAMO I RAZGOVARAMO...</vt:lpstr>
      <vt:lpstr>Slide 3</vt:lpstr>
      <vt:lpstr>Vladimir Nazor</vt:lpstr>
      <vt:lpstr>O PISCU...</vt:lpstr>
      <vt:lpstr>O piscu...</vt:lpstr>
      <vt:lpstr>Gdje i kada?</vt:lpstr>
      <vt:lpstr>Gdje i kada?</vt:lpstr>
      <vt:lpstr>Glavni lik u priči</vt:lpstr>
      <vt:lpstr>Pričamo...</vt:lpstr>
      <vt:lpstr>Slide 11</vt:lpstr>
      <vt:lpstr>KAKO?</vt:lpstr>
      <vt:lpstr>ANKINE  OSOBINE...</vt:lpstr>
      <vt:lpstr>POZITIVNI I NEGATIVNI LIKOVI</vt:lpstr>
      <vt:lpstr>Bijeli jelen, Kiso, Ćuko, Vuk ovcoder, košuta i jelen,Bodo, Ulrik, Striko, Ljumo</vt:lpstr>
      <vt:lpstr>KAKAV JE TKO?</vt:lpstr>
      <vt:lpstr>VRSTA PRIČE</vt:lpstr>
      <vt:lpstr>VRSTA PRIČE</vt:lpstr>
      <vt:lpstr>MUDRE REČENICE</vt:lpstr>
      <vt:lpstr>Slide 20</vt:lpstr>
      <vt:lpstr>STVARAMO   PJESMU</vt:lpstr>
      <vt:lpstr>ISTRAŽUJEMO...</vt:lpstr>
      <vt:lpstr>ALBINO JELEN</vt:lpstr>
      <vt:lpstr>Ocijenimo  rad u  skupini</vt:lpstr>
      <vt:lpstr>KVIZ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BIJELI  JELEN</dc:title>
  <dc:creator>korisnik</dc:creator>
  <cp:lastModifiedBy>korisnik</cp:lastModifiedBy>
  <cp:revision>66</cp:revision>
  <dcterms:created xsi:type="dcterms:W3CDTF">2019-01-26T06:48:33Z</dcterms:created>
  <dcterms:modified xsi:type="dcterms:W3CDTF">2019-04-06T08:27:10Z</dcterms:modified>
</cp:coreProperties>
</file>