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B66023-096F-498F-A7EA-7E2128E7A0BA}" type="datetimeFigureOut">
              <a:rPr lang="sr-Latn-CS" smtClean="0"/>
              <a:pPr/>
              <a:t>16.2.2020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46DE6AD-A155-4154-BA62-B057078F6BF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Marina Šego</a:t>
            </a:r>
          </a:p>
          <a:p>
            <a:r>
              <a:rPr lang="hr-HR" dirty="0" smtClean="0"/>
              <a:t>2019.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POUČAVANJE PROBLEMA</a:t>
            </a:r>
            <a:br>
              <a:rPr lang="hr-HR" dirty="0" smtClean="0"/>
            </a:br>
            <a:r>
              <a:rPr lang="hr-HR" dirty="0" smtClean="0"/>
              <a:t>PRIRODA I DRUŠTVO 4.r.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VREDNOVANJE KAO UČENJE</a:t>
            </a:r>
            <a:br>
              <a:rPr lang="hr-HR" dirty="0" smtClean="0"/>
            </a:br>
            <a:r>
              <a:rPr lang="hr-HR" dirty="0" smtClean="0"/>
              <a:t>Lista za procjenu  ( + / -)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357299"/>
          <a:ext cx="8501126" cy="5286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1143008"/>
                <a:gridCol w="1928826"/>
                <a:gridCol w="1214448"/>
              </a:tblGrid>
              <a:tr h="678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ELEMENTI</a:t>
                      </a:r>
                      <a:endParaRPr lang="hr-HR" sz="18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endParaRPr lang="hr-HR" sz="18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hr-HR" sz="1100" b="1" dirty="0" smtClean="0">
                        <a:solidFill>
                          <a:srgbClr val="555555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DJELOMIČNO</a:t>
                      </a:r>
                      <a:endParaRPr lang="hr-HR" sz="18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hr-H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</a:t>
                      </a:r>
                      <a:endParaRPr lang="hr-HR" sz="18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58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hr-HR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Mogu se sam/sama snalaziti na zemljovidu uz pomoć legende i simbola</a:t>
                      </a:r>
                      <a:endParaRPr lang="hr-HR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58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hr-HR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Razlikujem vrste prometa prema brzini i trajanju</a:t>
                      </a:r>
                      <a:endParaRPr lang="hr-HR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58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hr-HR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Uspoređujem i biram načine putovanja</a:t>
                      </a:r>
                      <a:endParaRPr lang="hr-HR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58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hr-HR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Procjenjujem troškove </a:t>
                      </a:r>
                      <a:endParaRPr lang="hr-HR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58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hr-HR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Predlažem rješenja</a:t>
                      </a:r>
                      <a:endParaRPr lang="hr-HR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58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hr-HR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Uvažavam mišljenje drugih učenika</a:t>
                      </a:r>
                      <a:endParaRPr lang="hr-HR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58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hr-HR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Drugi učenici prihvaćaju moje ideje</a:t>
                      </a:r>
                      <a:endParaRPr lang="hr-HR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VREDNOVANJE ZA UČENJE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b="1" dirty="0" smtClean="0"/>
              <a:t>Slagalica </a:t>
            </a:r>
            <a:endParaRPr lang="hr-HR" dirty="0" smtClean="0"/>
          </a:p>
          <a:p>
            <a:r>
              <a:rPr lang="hr-HR" dirty="0" smtClean="0"/>
              <a:t>Učenici individualno osmisle pitanje i anonimno ih zapišu na kartice. Kartice s pitanjima izmiješaju i podijele ih članovima skupine. Članovi skupine izvlače pitanja i svaki od njih pokušava odgovoriti na pitanje koje je izvukao. Odgovor zapisuju na poleđini kartice. Nakon toga u skupini provjeravaju točnost odgovora, a pitanja na koja nisu ni zajedničkim radom u skupini uspjeli odgovoriti izdvajaju i dijele ih drugim skupinama. Druga skupina, ako uspješno odgovori na pitanja, vraća odgovore skupini od koje je pitanja dobila, a ako ni ona ne zna odgovor, pitanje prosljeđuje učitelju koji onda zajedno s cijelim razredom raspravlja i vodi učenike do odgovora.</a:t>
            </a:r>
          </a:p>
          <a:p>
            <a:pPr lvl="0"/>
            <a:r>
              <a:rPr lang="hr-HR" b="1" dirty="0" smtClean="0"/>
              <a:t>Promatranje i praćenje učenika, bilješke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REFLEKSIJA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dirty="0" smtClean="0"/>
              <a:t>Izuzetno sam zadovoljna rezultatima osmišljavanja putničke agencije( naziv, logo, plan puta i cijena) i prezentiranjem uradaka uz izvrsno raspoloženje. Jako sam zadovoljna komunikacijom među učenicima, suradnjom te vrlo kritičkim pristupima u rješavanju problema. Svakako bih izbacila procjenu troškova u različitim kombinacijama jer su dostupni iznosi ( cijene) različite te je to unijelo puno nemira.</a:t>
            </a:r>
          </a:p>
          <a:p>
            <a:pPr lvl="0">
              <a:buNone/>
            </a:pPr>
            <a:endParaRPr lang="hr-HR" dirty="0" smtClean="0"/>
          </a:p>
          <a:p>
            <a:pPr lvl="0"/>
            <a:r>
              <a:rPr lang="hr-HR" dirty="0" smtClean="0"/>
              <a:t>Većina učenika je ostvarila odgojno- obrazovne ishode i očekivanja međupredmetnih tema na razinama koje odgovaraju individualnim sposobnostima. Najviše me iznenadio kritički pristup i kreativnost u rješavanju problema.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REFLEKSIJA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hr-HR" dirty="0" smtClean="0"/>
              <a:t>Učenici su jako dobro prihvatili zadatak, bez puno pitanja te mogu biti zadovoljna primjenom stečenih znanja u rješavanju problema. Uključeni su bili svi učenici po redovnom programu kao i učenici po prilagođenom programu a razina aktivnosti je ovisila o individualnim sposobnostima. Tu je učiteljica  bila moderator koja je suradnjom i vođenim razgovorom usmjeravala rad.</a:t>
            </a:r>
          </a:p>
          <a:p>
            <a:pPr lvl="0"/>
            <a:r>
              <a:rPr lang="hr-HR" dirty="0" smtClean="0"/>
              <a:t>Samovrednovanje je pokazalo da su učenici vrlo iskreni i kritični prema svom učenju te je svaki učenik dobio informaciju što bi trebao poboljšati  u svom učenju. Najslabije procjenjuju troškove i predlažu rješenja.</a:t>
            </a:r>
          </a:p>
          <a:p>
            <a:r>
              <a:rPr lang="hr-HR" dirty="0" smtClean="0"/>
              <a:t>Slagalica je pokazala različite razine usvojenih znanja davanjem odgovora kao i postavljanjem kvalitetnih pitanja te su učenici osvijestili propuste ali i stekli dodatno samopouzdanje.</a:t>
            </a:r>
          </a:p>
          <a:p>
            <a:r>
              <a:rPr lang="hr-HR" dirty="0" smtClean="0"/>
              <a:t>Promatranje i praćenje učenika je učiteljici vrijedilo za planiranje daljih aktivnosti.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ODGOJNO- OBRAZOVNI ISHODI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PID OŠ A.4.3.</a:t>
            </a:r>
          </a:p>
          <a:p>
            <a:pPr>
              <a:buNone/>
            </a:pPr>
            <a:r>
              <a:rPr lang="hr-HR" dirty="0" smtClean="0"/>
              <a:t>     Učenik objašnjava organiziranost Republike Hrvatske i njezina nacionalna obilježja.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PID OŠ B.4.4. Učenik se snalazi i tumači geografsku kartu i zaključuje o međuodnosu reljefnih obilježja krajeva Republike Hrvatske i načina života.</a:t>
            </a:r>
          </a:p>
          <a:p>
            <a:r>
              <a:rPr lang="hr-HR" dirty="0" smtClean="0"/>
              <a:t>PID OŠ C.4.3. Učenik objašnjava povezanost prirodnoga i društvenoga okružja s gospodarstvom Republike Hrvatske.</a:t>
            </a:r>
          </a:p>
          <a:p>
            <a:r>
              <a:rPr lang="hr-HR" dirty="0" smtClean="0"/>
              <a:t>PID OŠ A.B.C.D.4.1.</a:t>
            </a:r>
          </a:p>
          <a:p>
            <a:r>
              <a:rPr lang="hr-HR" dirty="0" smtClean="0"/>
              <a:t>Učenik uz usmjeravanje objašnjava rezultate vlastitih istraživanja prirode, prirodnih i/ili društvenih pojava i/ili različitih izvora informacija.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 OČEKIVANJA MEĐUPREDMETNIH TEMA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hr-HR" dirty="0" smtClean="0"/>
          </a:p>
          <a:p>
            <a:r>
              <a:rPr lang="hr-HR" dirty="0" smtClean="0"/>
              <a:t>uku.A.2.2. Primjena strategija učenja i rješavanje problema. </a:t>
            </a:r>
          </a:p>
          <a:p>
            <a:pPr>
              <a:buNone/>
            </a:pPr>
            <a:r>
              <a:rPr lang="hr-HR" dirty="0" smtClean="0"/>
              <a:t>    Učenik primjenjuje strategije učenja i rješava probleme u svim područjima učenja uz praćenje i podršku učitelja.</a:t>
            </a:r>
          </a:p>
          <a:p>
            <a:r>
              <a:rPr lang="hr-HR" dirty="0" smtClean="0"/>
              <a:t>uku A.2.4. Kritičko mišljenje</a:t>
            </a:r>
          </a:p>
          <a:p>
            <a:pPr>
              <a:buNone/>
            </a:pPr>
            <a:r>
              <a:rPr lang="hr-HR" dirty="0" smtClean="0"/>
              <a:t>     Učenik razlikuje činjenice od mišljenja i sposoban je usporediti različite ideje</a:t>
            </a:r>
          </a:p>
          <a:p>
            <a:r>
              <a:rPr lang="hr-HR" dirty="0" smtClean="0"/>
              <a:t>pod.A.2.1. Primjenjuje inovativna i kreativna rješenja</a:t>
            </a:r>
          </a:p>
          <a:p>
            <a:r>
              <a:rPr lang="hr-HR" dirty="0" smtClean="0"/>
              <a:t>pod B.2.1. Razvija poduzetničku ideju od koncepta do realizacije</a:t>
            </a:r>
          </a:p>
          <a:p>
            <a:r>
              <a:rPr lang="hr-HR" dirty="0" smtClean="0"/>
              <a:t>osr.B.2.2. Razvija komunikacijske kompetencije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PRIPREMA ZA SAT- ISTRAŽIVANJE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Istražite i zapišite cijene prijevoza različitim prijevoznim sredstvima: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Trajekt ( osoba, automobil)</a:t>
            </a:r>
          </a:p>
          <a:p>
            <a:pPr>
              <a:buNone/>
            </a:pPr>
            <a:r>
              <a:rPr lang="hr-HR" dirty="0" smtClean="0"/>
              <a:t>Automobil ( gorivo+ auto-cesta)</a:t>
            </a:r>
          </a:p>
          <a:p>
            <a:pPr>
              <a:buNone/>
            </a:pPr>
            <a:r>
              <a:rPr lang="hr-HR" dirty="0" smtClean="0"/>
              <a:t>Autobus</a:t>
            </a:r>
          </a:p>
          <a:p>
            <a:pPr>
              <a:buNone/>
            </a:pPr>
            <a:r>
              <a:rPr lang="hr-HR" dirty="0" smtClean="0"/>
              <a:t>Vlak</a:t>
            </a:r>
          </a:p>
          <a:p>
            <a:pPr>
              <a:buNone/>
            </a:pPr>
            <a:r>
              <a:rPr lang="hr-HR" dirty="0" smtClean="0"/>
              <a:t>Zrakoplov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b="1" dirty="0" smtClean="0"/>
              <a:t>Rad u skupini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PROBLEMSKI ZADATAK: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3200" dirty="0" smtClean="0"/>
              <a:t>   Svake godine se tijekom studenog u Zagrebu održava sajam knjiga INTERLIBAR. I mi ga  planiramo posjetiti. Pripremimo se i isplanirajmo putovanje s Korčule do Zagreba.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1. aktivnost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b="1" dirty="0" smtClean="0"/>
              <a:t>PUTOVANJE U ZAGREB- </a:t>
            </a:r>
            <a:r>
              <a:rPr lang="hr-HR" dirty="0" smtClean="0"/>
              <a:t>Uz pomoć zemljovida istražite kojim vrstama prometa možemo i moramo putovati. Predložite  više kombinacija putovanja s obzirom na duljinu puta, vrijeme putovanja i troškove. Odgovore upišite u tablicu.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428603"/>
          <a:ext cx="7772400" cy="6141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1677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400" b="1" dirty="0" smtClean="0">
                        <a:solidFill>
                          <a:srgbClr val="231F20"/>
                        </a:solidFill>
                        <a:latin typeface="Minion Pro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PROMET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MORAMO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 b="1" dirty="0" smtClean="0">
                        <a:solidFill>
                          <a:srgbClr val="231F20"/>
                        </a:solidFill>
                        <a:latin typeface="Minion Pro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PROMET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MOŽEMO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 b="1" dirty="0" smtClean="0">
                        <a:solidFill>
                          <a:srgbClr val="231F20"/>
                        </a:solidFill>
                        <a:latin typeface="Minion Pro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MOGUĆE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KOMBINACIJE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PROMETA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 b="1" dirty="0" smtClean="0">
                        <a:solidFill>
                          <a:srgbClr val="231F20"/>
                        </a:solidFill>
                        <a:latin typeface="Minion Pro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TRAJANJE </a:t>
                      </a:r>
                      <a:r>
                        <a:rPr lang="hr-HR" sz="1800" b="1" dirty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PUTOVANJA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inion Pro"/>
                          <a:ea typeface="Calibri"/>
                          <a:cs typeface="Times New Roman"/>
                        </a:rPr>
                        <a:t>= 1 SAT</a:t>
                      </a:r>
                      <a:endParaRPr lang="hr-HR" sz="18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900" b="1" dirty="0" smtClean="0">
                        <a:solidFill>
                          <a:srgbClr val="231F20"/>
                        </a:solidFill>
                        <a:latin typeface="Minion Pro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solidFill>
                            <a:srgbClr val="231F20"/>
                          </a:solidFill>
                          <a:latin typeface="Minion Pro"/>
                          <a:ea typeface="Calibri"/>
                          <a:cs typeface="Times New Roman"/>
                        </a:rPr>
                        <a:t>TROŠKOVI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inion Pro"/>
                          <a:ea typeface="Calibri"/>
                          <a:cs typeface="Times New Roman"/>
                        </a:rPr>
                        <a:t>1.-2.-3.-4.</a:t>
                      </a:r>
                      <a:endParaRPr lang="hr-HR" sz="18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5843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115843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115843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115843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aktivnost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b="1" dirty="0" smtClean="0"/>
              <a:t>Osnivate vlastitu putničku agenciju. Osmislite IME </a:t>
            </a:r>
          </a:p>
          <a:p>
            <a:pPr>
              <a:buNone/>
            </a:pPr>
            <a:r>
              <a:rPr lang="hr-HR" b="1" dirty="0" smtClean="0"/>
              <a:t>      AGENCIJE i LOGO. Slikovno ga prikažite</a:t>
            </a:r>
            <a:r>
              <a:rPr lang="hr-HR" b="1" dirty="0" smtClean="0"/>
              <a:t>.</a:t>
            </a:r>
          </a:p>
          <a:p>
            <a:pPr>
              <a:buNone/>
            </a:pPr>
            <a:endParaRPr lang="hr-HR" dirty="0" smtClean="0"/>
          </a:p>
          <a:p>
            <a:r>
              <a:rPr lang="hr-HR" b="1" dirty="0" smtClean="0"/>
              <a:t>Napišite PLAN putovanja do Zagreba u kojem ćete navesti:</a:t>
            </a:r>
            <a:endParaRPr lang="hr-HR" dirty="0" smtClean="0"/>
          </a:p>
          <a:p>
            <a:pPr marL="514350" lvl="0" indent="-514350">
              <a:buFont typeface="+mj-lt"/>
              <a:buAutoNum type="arabicPeriod"/>
            </a:pPr>
            <a:r>
              <a:rPr lang="hr-HR" b="1" dirty="0" smtClean="0"/>
              <a:t>Mjesto i v</a:t>
            </a:r>
            <a:r>
              <a:rPr lang="hr-HR" b="1" dirty="0" smtClean="0"/>
              <a:t>rijeme </a:t>
            </a:r>
            <a:r>
              <a:rPr lang="hr-HR" b="1" dirty="0" smtClean="0"/>
              <a:t>polaska</a:t>
            </a:r>
            <a:endParaRPr lang="hr-HR" dirty="0" smtClean="0"/>
          </a:p>
          <a:p>
            <a:pPr marL="514350" lvl="0" indent="-514350">
              <a:buFont typeface="+mj-lt"/>
              <a:buAutoNum type="arabicPeriod"/>
            </a:pPr>
            <a:r>
              <a:rPr lang="hr-HR" b="1" dirty="0" smtClean="0"/>
              <a:t>Način </a:t>
            </a:r>
            <a:r>
              <a:rPr lang="hr-HR" b="1" dirty="0" smtClean="0"/>
              <a:t>putovanja </a:t>
            </a:r>
            <a:endParaRPr lang="hr-HR" dirty="0" smtClean="0"/>
          </a:p>
          <a:p>
            <a:pPr marL="514350" lvl="0" indent="-514350">
              <a:buFont typeface="+mj-lt"/>
              <a:buAutoNum type="arabicPeriod"/>
            </a:pPr>
            <a:r>
              <a:rPr lang="hr-HR" b="1" dirty="0" smtClean="0"/>
              <a:t>Prijedlozi: mjesta koja vrijedi posjetiti i zašto( naselje, kulturno-povijesni spomenik, ostali sadržaji)</a:t>
            </a:r>
            <a:endParaRPr lang="hr-HR" dirty="0" smtClean="0"/>
          </a:p>
          <a:p>
            <a:pPr marL="514350" lvl="0" indent="-514350">
              <a:buFont typeface="+mj-lt"/>
              <a:buAutoNum type="arabicPeriod"/>
            </a:pPr>
            <a:r>
              <a:rPr lang="hr-HR" b="1" dirty="0" smtClean="0"/>
              <a:t>Obroci </a:t>
            </a:r>
            <a:endParaRPr lang="hr-HR" dirty="0" smtClean="0"/>
          </a:p>
          <a:p>
            <a:pPr marL="514350" lvl="0" indent="-514350">
              <a:buFont typeface="+mj-lt"/>
              <a:buAutoNum type="arabicPeriod"/>
            </a:pPr>
            <a:r>
              <a:rPr lang="hr-HR" b="1" dirty="0" smtClean="0"/>
              <a:t> Spavanje</a:t>
            </a:r>
            <a:endParaRPr lang="hr-HR" dirty="0" smtClean="0"/>
          </a:p>
          <a:p>
            <a:pPr marL="514350" lvl="0" indent="-514350">
              <a:buFont typeface="+mj-lt"/>
              <a:buAutoNum type="arabicPeriod"/>
            </a:pPr>
            <a:r>
              <a:rPr lang="hr-HR" b="1" dirty="0" smtClean="0"/>
              <a:t>Povratak</a:t>
            </a:r>
            <a:endParaRPr lang="hr-HR" dirty="0" smtClean="0"/>
          </a:p>
          <a:p>
            <a:pPr marL="514350" lvl="0" indent="-514350">
              <a:buFont typeface="+mj-lt"/>
              <a:buAutoNum type="arabicPeriod"/>
            </a:pPr>
            <a:r>
              <a:rPr lang="hr-HR" b="1" dirty="0" smtClean="0"/>
              <a:t>Vodič, pratnja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aktivnost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b="1" dirty="0" smtClean="0"/>
          </a:p>
          <a:p>
            <a:endParaRPr lang="hr-HR" b="1" dirty="0" smtClean="0"/>
          </a:p>
          <a:p>
            <a:r>
              <a:rPr lang="hr-HR" b="1" dirty="0" smtClean="0"/>
              <a:t>Prezentiranje putničke agencije i odabir najbolje ponude.</a:t>
            </a:r>
          </a:p>
          <a:p>
            <a:pPr>
              <a:buNone/>
            </a:pPr>
            <a:r>
              <a:rPr lang="hr-HR" b="1" dirty="0" smtClean="0"/>
              <a:t>                                       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Explosion 1 3"/>
          <p:cNvSpPr/>
          <p:nvPr/>
        </p:nvSpPr>
        <p:spPr>
          <a:xfrm>
            <a:off x="642910" y="3286124"/>
            <a:ext cx="1985970" cy="14144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LOGO</a:t>
            </a:r>
            <a:endParaRPr lang="hr-HR" dirty="0"/>
          </a:p>
        </p:txBody>
      </p:sp>
      <p:sp>
        <p:nvSpPr>
          <p:cNvPr id="5" name="Explosion 1 4"/>
          <p:cNvSpPr/>
          <p:nvPr/>
        </p:nvSpPr>
        <p:spPr>
          <a:xfrm>
            <a:off x="3286116" y="2857496"/>
            <a:ext cx="4429156" cy="192882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PLAN </a:t>
            </a:r>
            <a:r>
              <a:rPr lang="hr-HR" dirty="0" smtClean="0"/>
              <a:t>PUTOVANJA</a:t>
            </a:r>
          </a:p>
          <a:p>
            <a:pPr algn="ctr"/>
            <a:r>
              <a:rPr lang="hr-HR" dirty="0" smtClean="0"/>
              <a:t>PONUDA</a:t>
            </a:r>
            <a:endParaRPr lang="hr-HR" dirty="0"/>
          </a:p>
        </p:txBody>
      </p:sp>
      <p:sp>
        <p:nvSpPr>
          <p:cNvPr id="7" name="Explosion 1 6"/>
          <p:cNvSpPr/>
          <p:nvPr/>
        </p:nvSpPr>
        <p:spPr>
          <a:xfrm>
            <a:off x="3428992" y="4500570"/>
            <a:ext cx="2071702" cy="21431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CIJENA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748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POUČAVANJE PROBLEMA PRIRODA I DRUŠTVO 4.r.</vt:lpstr>
      <vt:lpstr>ODGOJNO- OBRAZOVNI ISHODI</vt:lpstr>
      <vt:lpstr> OČEKIVANJA MEĐUPREDMETNIH TEMA</vt:lpstr>
      <vt:lpstr>PRIPREMA ZA SAT- ISTRAŽIVANJE</vt:lpstr>
      <vt:lpstr>Slide 5</vt:lpstr>
      <vt:lpstr>1. aktivnost</vt:lpstr>
      <vt:lpstr>Slide 7</vt:lpstr>
      <vt:lpstr>2. aktivnost</vt:lpstr>
      <vt:lpstr>3. aktivnost</vt:lpstr>
      <vt:lpstr>VREDNOVANJE KAO UČENJE Lista za procjenu  ( + / -)</vt:lpstr>
      <vt:lpstr>VREDNOVANJE ZA UČENJE</vt:lpstr>
      <vt:lpstr>REFLEKSIJA</vt:lpstr>
      <vt:lpstr>REFLEKSIJA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POUČAVANJE PROBLEMA PRIRODA I DRUŠTVO 4.r.</dc:title>
  <dc:creator>korisnik</dc:creator>
  <cp:lastModifiedBy>korisnik</cp:lastModifiedBy>
  <cp:revision>6</cp:revision>
  <dcterms:created xsi:type="dcterms:W3CDTF">2020-02-16T07:22:23Z</dcterms:created>
  <dcterms:modified xsi:type="dcterms:W3CDTF">2020-02-16T08:13:07Z</dcterms:modified>
</cp:coreProperties>
</file>