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1" r:id="rId4"/>
    <p:sldId id="282" r:id="rId5"/>
    <p:sldId id="283" r:id="rId6"/>
    <p:sldId id="284" r:id="rId7"/>
    <p:sldId id="285" r:id="rId8"/>
    <p:sldId id="286" r:id="rId9"/>
    <p:sldId id="287" r:id="rId10"/>
    <p:sldId id="258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266" r:id="rId19"/>
    <p:sldId id="267" r:id="rId20"/>
    <p:sldId id="268" r:id="rId21"/>
    <p:sldId id="269" r:id="rId22"/>
    <p:sldId id="270" r:id="rId23"/>
    <p:sldId id="271" r:id="rId24"/>
    <p:sldId id="272" r:id="rId25"/>
    <p:sldId id="273" r:id="rId26"/>
    <p:sldId id="274" r:id="rId27"/>
    <p:sldId id="275" r:id="rId28"/>
    <p:sldId id="276" r:id="rId29"/>
    <p:sldId id="277" r:id="rId30"/>
    <p:sldId id="278" r:id="rId31"/>
    <p:sldId id="279" r:id="rId32"/>
    <p:sldId id="280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1" r:id="rId56"/>
    <p:sldId id="310" r:id="rId57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7D99C-D3B7-4F3C-96DF-2574B1939A24}" type="datetimeFigureOut">
              <a:rPr lang="sr-Latn-CS" smtClean="0"/>
              <a:pPr/>
              <a:t>9.2.2020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78072-9C59-45BD-B93E-18B42C7FFAC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7D99C-D3B7-4F3C-96DF-2574B1939A24}" type="datetimeFigureOut">
              <a:rPr lang="sr-Latn-CS" smtClean="0"/>
              <a:pPr/>
              <a:t>9.2.2020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78072-9C59-45BD-B93E-18B42C7FFAC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7D99C-D3B7-4F3C-96DF-2574B1939A24}" type="datetimeFigureOut">
              <a:rPr lang="sr-Latn-CS" smtClean="0"/>
              <a:pPr/>
              <a:t>9.2.2020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78072-9C59-45BD-B93E-18B42C7FFAC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7D99C-D3B7-4F3C-96DF-2574B1939A24}" type="datetimeFigureOut">
              <a:rPr lang="sr-Latn-CS" smtClean="0"/>
              <a:pPr/>
              <a:t>9.2.2020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78072-9C59-45BD-B93E-18B42C7FFAC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7D99C-D3B7-4F3C-96DF-2574B1939A24}" type="datetimeFigureOut">
              <a:rPr lang="sr-Latn-CS" smtClean="0"/>
              <a:pPr/>
              <a:t>9.2.2020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78072-9C59-45BD-B93E-18B42C7FFAC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7D99C-D3B7-4F3C-96DF-2574B1939A24}" type="datetimeFigureOut">
              <a:rPr lang="sr-Latn-CS" smtClean="0"/>
              <a:pPr/>
              <a:t>9.2.2020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78072-9C59-45BD-B93E-18B42C7FFAC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7D99C-D3B7-4F3C-96DF-2574B1939A24}" type="datetimeFigureOut">
              <a:rPr lang="sr-Latn-CS" smtClean="0"/>
              <a:pPr/>
              <a:t>9.2.2020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78072-9C59-45BD-B93E-18B42C7FFAC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7D99C-D3B7-4F3C-96DF-2574B1939A24}" type="datetimeFigureOut">
              <a:rPr lang="sr-Latn-CS" smtClean="0"/>
              <a:pPr/>
              <a:t>9.2.2020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78072-9C59-45BD-B93E-18B42C7FFAC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7D99C-D3B7-4F3C-96DF-2574B1939A24}" type="datetimeFigureOut">
              <a:rPr lang="sr-Latn-CS" smtClean="0"/>
              <a:pPr/>
              <a:t>9.2.2020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78072-9C59-45BD-B93E-18B42C7FFAC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7D99C-D3B7-4F3C-96DF-2574B1939A24}" type="datetimeFigureOut">
              <a:rPr lang="sr-Latn-CS" smtClean="0"/>
              <a:pPr/>
              <a:t>9.2.2020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78072-9C59-45BD-B93E-18B42C7FFAC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7D99C-D3B7-4F3C-96DF-2574B1939A24}" type="datetimeFigureOut">
              <a:rPr lang="sr-Latn-CS" smtClean="0"/>
              <a:pPr/>
              <a:t>9.2.2020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78072-9C59-45BD-B93E-18B42C7FFAC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7D99C-D3B7-4F3C-96DF-2574B1939A24}" type="datetimeFigureOut">
              <a:rPr lang="sr-Latn-CS" smtClean="0"/>
              <a:pPr/>
              <a:t>9.2.2020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78072-9C59-45BD-B93E-18B42C7FFACE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ELEMENTI VREDNOVANJA U RAZREDNOJ NASTAVI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Marina Šego</a:t>
            </a:r>
          </a:p>
          <a:p>
            <a:r>
              <a:rPr lang="hr-HR" dirty="0"/>
              <a:t> </a:t>
            </a:r>
            <a:r>
              <a:rPr lang="hr-HR" dirty="0" smtClean="0"/>
              <a:t> </a:t>
            </a:r>
          </a:p>
          <a:p>
            <a:r>
              <a:rPr lang="hr-HR" dirty="0"/>
              <a:t> </a:t>
            </a:r>
            <a:r>
              <a:rPr lang="hr-HR" dirty="0" smtClean="0"/>
              <a:t>                                                   2020.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HRVATSKI JEZIK</a:t>
            </a:r>
            <a:br>
              <a:rPr lang="hr-HR" dirty="0" smtClean="0"/>
            </a:br>
            <a:r>
              <a:rPr lang="hr-HR" sz="3600" dirty="0" smtClean="0"/>
              <a:t>ELEMENTI VREDNOVANJA- AKTIVNOSTI</a:t>
            </a:r>
            <a:endParaRPr lang="hr-H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hr-HR" b="1" dirty="0" smtClean="0"/>
              <a:t>1.</a:t>
            </a:r>
            <a:r>
              <a:rPr lang="en-US" b="1" dirty="0" err="1" smtClean="0"/>
              <a:t>Hrvatski</a:t>
            </a:r>
            <a:r>
              <a:rPr lang="en-US" b="1" dirty="0"/>
              <a:t> </a:t>
            </a:r>
            <a:r>
              <a:rPr lang="en-US" b="1" dirty="0" err="1"/>
              <a:t>jezik</a:t>
            </a:r>
            <a:r>
              <a:rPr lang="en-US" b="1" dirty="0"/>
              <a:t> </a:t>
            </a:r>
            <a:r>
              <a:rPr lang="en-US" b="1" dirty="0" err="1"/>
              <a:t>i</a:t>
            </a:r>
            <a:r>
              <a:rPr lang="en-US" b="1" dirty="0"/>
              <a:t> </a:t>
            </a:r>
            <a:r>
              <a:rPr lang="en-US" b="1" dirty="0" err="1" smtClean="0"/>
              <a:t>komunikacija</a:t>
            </a:r>
            <a:r>
              <a:rPr lang="hr-HR" b="1" dirty="0" smtClean="0"/>
              <a:t>(60%/50%)                            </a:t>
            </a:r>
            <a:r>
              <a:rPr lang="en-US" sz="2800" dirty="0"/>
              <a:t> </a:t>
            </a:r>
            <a:r>
              <a:rPr lang="en-US" sz="2800" dirty="0" err="1" smtClean="0"/>
              <a:t>razgovara</a:t>
            </a:r>
            <a:r>
              <a:rPr lang="hr-HR" sz="2800" dirty="0" smtClean="0"/>
              <a:t>,</a:t>
            </a:r>
            <a:r>
              <a:rPr lang="en-US" sz="2800" dirty="0" err="1" smtClean="0"/>
              <a:t>govori</a:t>
            </a:r>
            <a:r>
              <a:rPr lang="en-US" sz="2800" dirty="0" smtClean="0"/>
              <a:t>,</a:t>
            </a:r>
            <a:r>
              <a:rPr lang="hr-HR" sz="2800" dirty="0" smtClean="0"/>
              <a:t> </a:t>
            </a:r>
            <a:r>
              <a:rPr lang="en-US" sz="2800" dirty="0"/>
              <a:t> </a:t>
            </a:r>
            <a:r>
              <a:rPr lang="en-US" sz="2800" dirty="0" err="1"/>
              <a:t>sluša</a:t>
            </a:r>
            <a:r>
              <a:rPr lang="en-US" sz="2800" dirty="0"/>
              <a:t>, </a:t>
            </a:r>
            <a:r>
              <a:rPr lang="en-US" sz="2800" dirty="0" err="1"/>
              <a:t>čita</a:t>
            </a:r>
            <a:r>
              <a:rPr lang="en-US" sz="2800" dirty="0"/>
              <a:t>, </a:t>
            </a:r>
            <a:r>
              <a:rPr lang="en-US" sz="2800" dirty="0" err="1"/>
              <a:t>piše</a:t>
            </a:r>
            <a:r>
              <a:rPr lang="en-US" sz="2800" dirty="0"/>
              <a:t>,  </a:t>
            </a:r>
            <a:r>
              <a:rPr lang="en-US" sz="2800" dirty="0" err="1"/>
              <a:t>usvaja</a:t>
            </a:r>
            <a:r>
              <a:rPr lang="en-US" sz="2800" dirty="0"/>
              <a:t>, </a:t>
            </a:r>
            <a:r>
              <a:rPr lang="en-US" sz="2800" dirty="0" err="1"/>
              <a:t>proširuje</a:t>
            </a:r>
            <a:r>
              <a:rPr lang="en-US" sz="2800" dirty="0"/>
              <a:t> </a:t>
            </a:r>
            <a:r>
              <a:rPr lang="en-US" sz="2800" dirty="0" err="1"/>
              <a:t>i</a:t>
            </a:r>
            <a:r>
              <a:rPr lang="en-US" sz="2800" dirty="0"/>
              <a:t> </a:t>
            </a:r>
            <a:r>
              <a:rPr lang="en-US" sz="2800" dirty="0" err="1" smtClean="0"/>
              <a:t>koristi</a:t>
            </a:r>
            <a:r>
              <a:rPr lang="hr-HR" sz="2800" dirty="0" smtClean="0"/>
              <a:t>   </a:t>
            </a:r>
            <a:r>
              <a:rPr lang="en-US" sz="2800" dirty="0"/>
              <a:t> </a:t>
            </a:r>
            <a:r>
              <a:rPr lang="en-US" sz="2800" dirty="0" err="1"/>
              <a:t>svoj</a:t>
            </a:r>
            <a:r>
              <a:rPr lang="en-US" sz="2800" dirty="0"/>
              <a:t> </a:t>
            </a:r>
            <a:r>
              <a:rPr lang="en-US" sz="2800" dirty="0" err="1"/>
              <a:t>aktivni</a:t>
            </a:r>
            <a:r>
              <a:rPr lang="en-US" sz="2800" dirty="0"/>
              <a:t> </a:t>
            </a:r>
            <a:r>
              <a:rPr lang="en-US" sz="2800" dirty="0" err="1"/>
              <a:t>rječnik</a:t>
            </a:r>
            <a:r>
              <a:rPr lang="en-US" sz="2800" dirty="0"/>
              <a:t> </a:t>
            </a:r>
            <a:r>
              <a:rPr lang="en-US" sz="2800" dirty="0" err="1" smtClean="0"/>
              <a:t>te</a:t>
            </a:r>
            <a:r>
              <a:rPr lang="hr-HR" sz="2800" dirty="0" smtClean="0"/>
              <a:t> </a:t>
            </a:r>
            <a:r>
              <a:rPr lang="en-US" sz="2800" dirty="0" err="1" smtClean="0"/>
              <a:t>prepoznaje</a:t>
            </a:r>
            <a:r>
              <a:rPr lang="en-US" sz="2800" dirty="0"/>
              <a:t> </a:t>
            </a:r>
            <a:r>
              <a:rPr lang="en-US" sz="2800" dirty="0" err="1"/>
              <a:t>razliku</a:t>
            </a:r>
            <a:r>
              <a:rPr lang="en-US" sz="2800" dirty="0"/>
              <a:t> </a:t>
            </a:r>
            <a:r>
              <a:rPr lang="en-US" sz="2800" dirty="0" err="1"/>
              <a:t>izražavanja</a:t>
            </a:r>
            <a:r>
              <a:rPr lang="en-US" sz="2800" dirty="0"/>
              <a:t> </a:t>
            </a:r>
            <a:r>
              <a:rPr lang="en-US" sz="2800" dirty="0" err="1"/>
              <a:t>na</a:t>
            </a:r>
            <a:r>
              <a:rPr lang="en-US" sz="2800" dirty="0"/>
              <a:t> </a:t>
            </a:r>
            <a:r>
              <a:rPr lang="en-US" sz="2800" dirty="0" err="1" smtClean="0"/>
              <a:t>zaviča</a:t>
            </a:r>
            <a:r>
              <a:rPr lang="hr-HR" sz="2800" dirty="0" smtClean="0"/>
              <a:t>-</a:t>
            </a:r>
            <a:r>
              <a:rPr lang="en-US" sz="2800" dirty="0" err="1" smtClean="0"/>
              <a:t>jnom</a:t>
            </a:r>
            <a:r>
              <a:rPr lang="en-US" sz="2800" dirty="0"/>
              <a:t> </a:t>
            </a:r>
            <a:r>
              <a:rPr lang="en-US" sz="2800" dirty="0" err="1"/>
              <a:t>govoru</a:t>
            </a:r>
            <a:r>
              <a:rPr lang="en-US" sz="2800" dirty="0"/>
              <a:t> </a:t>
            </a:r>
            <a:r>
              <a:rPr lang="en-US" sz="2800" dirty="0" err="1"/>
              <a:t>i</a:t>
            </a:r>
            <a:r>
              <a:rPr lang="en-US" sz="2800" dirty="0"/>
              <a:t> </a:t>
            </a:r>
            <a:r>
              <a:rPr lang="en-US" sz="2800" dirty="0" err="1" smtClean="0"/>
              <a:t>standa</a:t>
            </a:r>
            <a:r>
              <a:rPr lang="hr-HR" sz="2800" dirty="0"/>
              <a:t>r</a:t>
            </a:r>
            <a:r>
              <a:rPr lang="en-US" sz="2800" dirty="0" err="1" smtClean="0"/>
              <a:t>dnom</a:t>
            </a:r>
            <a:r>
              <a:rPr lang="en-US" sz="2800" dirty="0"/>
              <a:t> </a:t>
            </a:r>
            <a:r>
              <a:rPr lang="en-US" sz="2800" dirty="0" err="1"/>
              <a:t>hrvatskom</a:t>
            </a:r>
            <a:r>
              <a:rPr lang="en-US" sz="2800" dirty="0"/>
              <a:t> </a:t>
            </a:r>
            <a:r>
              <a:rPr lang="en-US" sz="2800" dirty="0" err="1"/>
              <a:t>jeziku</a:t>
            </a:r>
            <a:r>
              <a:rPr lang="en-US" sz="2800" dirty="0"/>
              <a:t>.</a:t>
            </a:r>
            <a:r>
              <a:rPr lang="en-US" dirty="0"/>
              <a:t> </a:t>
            </a:r>
          </a:p>
          <a:p>
            <a:pPr>
              <a:buNone/>
            </a:pPr>
            <a:r>
              <a:rPr lang="hr-HR" b="1" dirty="0" smtClean="0"/>
              <a:t>2.</a:t>
            </a:r>
            <a:r>
              <a:rPr lang="en-US" b="1" dirty="0" err="1" smtClean="0"/>
              <a:t>Književnost</a:t>
            </a:r>
            <a:r>
              <a:rPr lang="en-US" b="1" dirty="0"/>
              <a:t> </a:t>
            </a:r>
            <a:r>
              <a:rPr lang="en-US" b="1" dirty="0" err="1"/>
              <a:t>i</a:t>
            </a:r>
            <a:r>
              <a:rPr lang="en-US" b="1" dirty="0"/>
              <a:t> </a:t>
            </a:r>
            <a:r>
              <a:rPr lang="en-US" b="1" dirty="0" err="1"/>
              <a:t>stvaralaštvo</a:t>
            </a:r>
            <a:r>
              <a:rPr lang="en-US" b="1" dirty="0"/>
              <a:t> </a:t>
            </a:r>
            <a:r>
              <a:rPr lang="hr-HR" b="1" dirty="0" smtClean="0"/>
              <a:t>(30%/40%) </a:t>
            </a:r>
            <a:r>
              <a:rPr lang="hr-HR" sz="2800" dirty="0" smtClean="0"/>
              <a:t>čitanje, iznošenje misli i osjećaja, odgovaranje na pitanja, povezivanje sadržaja teksta sa životnim iskustvom, prepoznavanje književnog jezika, samostalan izbor i čitanje naslova, stvaralaštvo nakon čitanja.</a:t>
            </a:r>
            <a:endParaRPr lang="en-US" sz="2800" dirty="0"/>
          </a:p>
          <a:p>
            <a:pPr>
              <a:buNone/>
            </a:pPr>
            <a:r>
              <a:rPr lang="hr-HR" b="1" dirty="0" smtClean="0"/>
              <a:t>3.</a:t>
            </a:r>
            <a:r>
              <a:rPr lang="en-US" b="1" dirty="0" err="1" smtClean="0"/>
              <a:t>Kultura</a:t>
            </a:r>
            <a:r>
              <a:rPr lang="en-US" b="1" dirty="0"/>
              <a:t> </a:t>
            </a:r>
            <a:r>
              <a:rPr lang="en-US" b="1" dirty="0" err="1"/>
              <a:t>i</a:t>
            </a:r>
            <a:r>
              <a:rPr lang="en-US" b="1" dirty="0"/>
              <a:t> </a:t>
            </a:r>
            <a:r>
              <a:rPr lang="en-US" b="1" dirty="0" err="1"/>
              <a:t>mediji</a:t>
            </a:r>
            <a:r>
              <a:rPr lang="en-US" b="1" dirty="0"/>
              <a:t> </a:t>
            </a:r>
            <a:r>
              <a:rPr lang="hr-HR" b="1" dirty="0" smtClean="0"/>
              <a:t>(10%) </a:t>
            </a:r>
            <a:r>
              <a:rPr lang="hr-HR" sz="2800" dirty="0" smtClean="0"/>
              <a:t>prepoznavanje </a:t>
            </a:r>
            <a:r>
              <a:rPr lang="hr-HR" sz="2800" dirty="0"/>
              <a:t>i </a:t>
            </a:r>
            <a:r>
              <a:rPr lang="hr-HR" sz="2800" dirty="0" smtClean="0"/>
              <a:t>razlikovanje</a:t>
            </a:r>
            <a:r>
              <a:rPr lang="hr-HR" sz="2800" dirty="0"/>
              <a:t> </a:t>
            </a:r>
            <a:r>
              <a:rPr lang="hr-HR" sz="2800" dirty="0" smtClean="0"/>
              <a:t>medija i medijskih</a:t>
            </a:r>
            <a:r>
              <a:rPr lang="hr-HR" sz="2800" dirty="0"/>
              <a:t> sadržaja </a:t>
            </a:r>
            <a:r>
              <a:rPr lang="hr-HR" sz="2800" dirty="0" smtClean="0"/>
              <a:t>primjerenih dobi, </a:t>
            </a:r>
            <a:r>
              <a:rPr lang="hr-HR" sz="2800" dirty="0"/>
              <a:t>pronalaženje podataka i ključnih sadržaja u tekstovima objavljenim u različitim </a:t>
            </a:r>
            <a:r>
              <a:rPr lang="hr-HR" sz="2800" dirty="0" smtClean="0"/>
              <a:t> mediji-ma, </a:t>
            </a:r>
            <a:r>
              <a:rPr lang="hr-HR" sz="2800" dirty="0"/>
              <a:t> </a:t>
            </a:r>
            <a:r>
              <a:rPr lang="vi-VN" sz="2400" dirty="0"/>
              <a:t>sudjelovanje u kulturnim događanjima </a:t>
            </a:r>
            <a:endParaRPr lang="en-US" sz="2800" dirty="0"/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1. razred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hr-HR" dirty="0" smtClean="0"/>
              <a:t>                                 HRVATSKI </a:t>
            </a:r>
            <a:r>
              <a:rPr lang="hr-HR" dirty="0"/>
              <a:t>JEZIK I KOMUNIKACIJA </a:t>
            </a:r>
            <a:r>
              <a:rPr lang="hr-HR" dirty="0" smtClean="0"/>
              <a:t>- 60%</a:t>
            </a:r>
          </a:p>
          <a:p>
            <a:pPr>
              <a:buNone/>
            </a:pPr>
            <a:endParaRPr lang="hr-HR" dirty="0"/>
          </a:p>
          <a:p>
            <a:r>
              <a:rPr lang="hr-HR" dirty="0">
                <a:solidFill>
                  <a:srgbClr val="FF0000"/>
                </a:solidFill>
              </a:rPr>
              <a:t>Početno čitanje i pisanje</a:t>
            </a:r>
            <a:r>
              <a:rPr lang="hr-HR" dirty="0"/>
              <a:t> </a:t>
            </a:r>
          </a:p>
          <a:p>
            <a:pPr>
              <a:buNone/>
            </a:pPr>
            <a:r>
              <a:rPr lang="hr-HR" dirty="0" smtClean="0"/>
              <a:t>      prepoznavanje </a:t>
            </a:r>
            <a:r>
              <a:rPr lang="hr-HR" dirty="0"/>
              <a:t>glasovne strukture riječi, uočavanje početnog, središnjeg i završnog glasa u riječi, glasnovno analiziranje i sintetiziranje jednosložnih i dvosložnih riječi. </a:t>
            </a:r>
          </a:p>
          <a:p>
            <a:r>
              <a:rPr lang="hr-HR" dirty="0">
                <a:solidFill>
                  <a:srgbClr val="FF0000"/>
                </a:solidFill>
              </a:rPr>
              <a:t>Razgovoranje i govorenje</a:t>
            </a:r>
            <a:r>
              <a:rPr lang="hr-HR" dirty="0"/>
              <a:t> </a:t>
            </a:r>
          </a:p>
          <a:p>
            <a:pPr>
              <a:buNone/>
            </a:pPr>
            <a:r>
              <a:rPr lang="hr-HR" dirty="0" smtClean="0"/>
              <a:t>      započinjanje </a:t>
            </a:r>
            <a:r>
              <a:rPr lang="hr-HR" dirty="0"/>
              <a:t>razgovora, postavljanje pitanja, odgovaranje na postavljena pitanja, samostalno uključivanje u razgovor, govorenje i razgovaranje u skladu sa zadanom temom.  </a:t>
            </a:r>
          </a:p>
          <a:p>
            <a:r>
              <a:rPr lang="hr-HR" dirty="0">
                <a:solidFill>
                  <a:srgbClr val="FF0000"/>
                </a:solidFill>
              </a:rPr>
              <a:t>Slušanje</a:t>
            </a:r>
            <a:r>
              <a:rPr lang="hr-HR" dirty="0"/>
              <a:t> </a:t>
            </a:r>
          </a:p>
          <a:p>
            <a:pPr>
              <a:buNone/>
            </a:pPr>
            <a:r>
              <a:rPr lang="hr-HR" dirty="0" smtClean="0"/>
              <a:t>      slušanje </a:t>
            </a:r>
            <a:r>
              <a:rPr lang="hr-HR" dirty="0"/>
              <a:t>s razumijevanjem čitanog i govorenog teksta, točnost odgovaranja na pitanja nakon slušanog teksta, točnost izgovaranja učestalih riječi i rečenice nakon slušanja tih riječi i rečenica. 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HRVATSKI JEZIK I KOMUNIKACIJA- 60%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fontScale="70000" lnSpcReduction="20000"/>
          </a:bodyPr>
          <a:lstStyle/>
          <a:p>
            <a:r>
              <a:rPr lang="hr-HR" sz="3400" dirty="0" smtClean="0">
                <a:solidFill>
                  <a:srgbClr val="FF0000"/>
                </a:solidFill>
              </a:rPr>
              <a:t>Čitanje</a:t>
            </a:r>
            <a:r>
              <a:rPr lang="hr-HR" sz="3400" dirty="0" smtClean="0"/>
              <a:t> </a:t>
            </a:r>
          </a:p>
          <a:p>
            <a:pPr>
              <a:buNone/>
            </a:pPr>
            <a:r>
              <a:rPr lang="hr-HR" sz="3400" dirty="0" smtClean="0"/>
              <a:t>      točnost i fluentnost čitanja, razumijevanje pročitanih riječi i kratkih rečenica koje su primjerene početnom opismenjavanju</a:t>
            </a:r>
            <a:endParaRPr lang="hr-HR" sz="3400" dirty="0" smtClean="0">
              <a:solidFill>
                <a:srgbClr val="FF0000"/>
              </a:solidFill>
            </a:endParaRPr>
          </a:p>
          <a:p>
            <a:endParaRPr lang="hr-HR" dirty="0">
              <a:solidFill>
                <a:srgbClr val="FF0000"/>
              </a:solidFill>
            </a:endParaRPr>
          </a:p>
          <a:p>
            <a:r>
              <a:rPr lang="vi-VN" dirty="0" smtClean="0">
                <a:solidFill>
                  <a:srgbClr val="FF0000"/>
                </a:solidFill>
              </a:rPr>
              <a:t>Pisanje</a:t>
            </a:r>
            <a:r>
              <a:rPr lang="vi-VN" dirty="0"/>
              <a:t> </a:t>
            </a:r>
          </a:p>
          <a:p>
            <a:pPr>
              <a:buNone/>
            </a:pPr>
            <a:r>
              <a:rPr lang="hr-HR" dirty="0" smtClean="0"/>
              <a:t>     </a:t>
            </a:r>
            <a:r>
              <a:rPr lang="vi-VN" dirty="0" smtClean="0"/>
              <a:t>točnost</a:t>
            </a:r>
            <a:r>
              <a:rPr lang="vi-VN" dirty="0"/>
              <a:t>, čitkost i urednost u pisanju slova, kratkih riječi i rečenica školskim formalnim pismom. </a:t>
            </a:r>
          </a:p>
          <a:p>
            <a:r>
              <a:rPr lang="vi-VN" dirty="0">
                <a:solidFill>
                  <a:srgbClr val="FF0000"/>
                </a:solidFill>
              </a:rPr>
              <a:t>Aktivan rječnik učenika </a:t>
            </a:r>
            <a:endParaRPr lang="hr-H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hr-HR" dirty="0">
                <a:solidFill>
                  <a:srgbClr val="FF0000"/>
                </a:solidFill>
              </a:rPr>
              <a:t> </a:t>
            </a:r>
            <a:r>
              <a:rPr lang="hr-HR" dirty="0" smtClean="0">
                <a:solidFill>
                  <a:srgbClr val="FF0000"/>
                </a:solidFill>
              </a:rPr>
              <a:t>    </a:t>
            </a:r>
            <a:r>
              <a:rPr lang="vi-VN" dirty="0" smtClean="0"/>
              <a:t>poznavanje </a:t>
            </a:r>
            <a:r>
              <a:rPr lang="vi-VN" dirty="0"/>
              <a:t>značenja riječi, njihova točna upotreba u sintagmama i rečenicama u uobičajenim komunikacijskim situacijama. </a:t>
            </a:r>
          </a:p>
          <a:p>
            <a:r>
              <a:rPr lang="vi-VN" dirty="0">
                <a:solidFill>
                  <a:srgbClr val="FF0000"/>
                </a:solidFill>
              </a:rPr>
              <a:t>Standardni jezik i zavičajni govor </a:t>
            </a:r>
          </a:p>
          <a:p>
            <a:pPr>
              <a:buNone/>
            </a:pPr>
            <a:r>
              <a:rPr lang="hr-HR" dirty="0" smtClean="0"/>
              <a:t>     </a:t>
            </a:r>
            <a:r>
              <a:rPr lang="vi-VN" dirty="0" smtClean="0"/>
              <a:t>uočavanje </a:t>
            </a:r>
            <a:r>
              <a:rPr lang="vi-VN" dirty="0"/>
              <a:t>razlike između tekstova na mjesnome govoru i tekstova na hrvatskom standardnom jeziku u neposrednoj životnoj stvarnosti.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KNJIŽEVNOST I STVARALAŠTVO (1.)</a:t>
            </a:r>
            <a:br>
              <a:rPr lang="hr-HR" dirty="0" smtClean="0"/>
            </a:br>
            <a:r>
              <a:rPr lang="hr-HR" dirty="0" smtClean="0"/>
              <a:t>30%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 fontScale="55000" lnSpcReduction="20000"/>
          </a:bodyPr>
          <a:lstStyle/>
          <a:p>
            <a:endParaRPr lang="hr-HR" dirty="0" smtClean="0"/>
          </a:p>
          <a:p>
            <a:r>
              <a:rPr lang="vi-VN" dirty="0" smtClean="0"/>
              <a:t>Čitanje </a:t>
            </a:r>
            <a:r>
              <a:rPr lang="vi-VN" dirty="0"/>
              <a:t>književnih tekstova, izražavanje misli i osjećaja nakon čitanja </a:t>
            </a:r>
            <a:endParaRPr lang="hr-HR" dirty="0" smtClean="0"/>
          </a:p>
          <a:p>
            <a:pPr>
              <a:buNone/>
            </a:pPr>
            <a:endParaRPr lang="vi-VN" dirty="0"/>
          </a:p>
          <a:p>
            <a:r>
              <a:rPr lang="vi-VN" dirty="0"/>
              <a:t>slušanje/čitanje književnih tekstova i izražavanje misli i osjećaje nakon slušanog/čitanog književnog teksta. </a:t>
            </a:r>
            <a:endParaRPr lang="hr-HR" dirty="0" smtClean="0"/>
          </a:p>
          <a:p>
            <a:pPr>
              <a:buNone/>
            </a:pPr>
            <a:endParaRPr lang="vi-VN" dirty="0"/>
          </a:p>
          <a:p>
            <a:r>
              <a:rPr lang="vi-VN" dirty="0"/>
              <a:t>Čitanje književnih tekstova i povezivanje s vlastitim iskustvom </a:t>
            </a:r>
            <a:endParaRPr lang="hr-HR" dirty="0" smtClean="0"/>
          </a:p>
          <a:p>
            <a:pPr>
              <a:buNone/>
            </a:pPr>
            <a:endParaRPr lang="vi-VN" dirty="0"/>
          </a:p>
          <a:p>
            <a:r>
              <a:rPr lang="vi-VN" dirty="0"/>
              <a:t>prepoznavanje i opisivanje situacija iz svakodnevnog života koje su slične onima u pročitanom književnom tekstu. </a:t>
            </a:r>
            <a:endParaRPr lang="hr-HR" dirty="0" smtClean="0"/>
          </a:p>
          <a:p>
            <a:pPr>
              <a:buNone/>
            </a:pPr>
            <a:endParaRPr lang="vi-VN" dirty="0"/>
          </a:p>
          <a:p>
            <a:r>
              <a:rPr lang="vi-VN" dirty="0"/>
              <a:t>Čitanje književnih tekstova i razlikovanje po obliku i sadržaju </a:t>
            </a:r>
            <a:endParaRPr lang="hr-HR" dirty="0" smtClean="0"/>
          </a:p>
          <a:p>
            <a:pPr>
              <a:buNone/>
            </a:pPr>
            <a:endParaRPr lang="vi-VN" dirty="0"/>
          </a:p>
          <a:p>
            <a:r>
              <a:rPr lang="vi-VN" dirty="0"/>
              <a:t>slušanje/čitanje književnih tekstova prema smjernicama, usmeno odgovaranje na pitanja o sadržaju teksta i prepoznavanje književnih tekstova prema obliku (razlika između poetskog i proznog teksta). 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KNJIŽEVNOST I STVARALAŠTVO- 30%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Čitanje tekstova prema vlastitom interesu </a:t>
            </a:r>
          </a:p>
          <a:p>
            <a:r>
              <a:rPr lang="hr-HR" dirty="0"/>
              <a:t>ovaj se element ne vrednuje samo se prati rad učenika tijekom nastavne godine. </a:t>
            </a:r>
          </a:p>
          <a:p>
            <a:r>
              <a:rPr lang="hr-HR" dirty="0"/>
              <a:t>Stvaralačko izražavanje prema doživljajima pročitanog književnog teksta </a:t>
            </a:r>
          </a:p>
          <a:p>
            <a:r>
              <a:rPr lang="hr-HR" dirty="0"/>
              <a:t>ovaj se element ne vrednuje samo se prati rad učenika tijekom nastavne godine. </a:t>
            </a:r>
          </a:p>
          <a:p>
            <a:pPr>
              <a:buNone/>
            </a:pP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KULTURA I MEDIJI (1.)</a:t>
            </a:r>
            <a:br>
              <a:rPr lang="hr-HR" dirty="0" smtClean="0"/>
            </a:br>
            <a:r>
              <a:rPr lang="hr-HR" dirty="0" smtClean="0"/>
              <a:t>10%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r-HR" dirty="0"/>
              <a:t>Pronalažanje podataka u različitm vrstama tekstova  </a:t>
            </a:r>
          </a:p>
          <a:p>
            <a:r>
              <a:rPr lang="hr-HR" dirty="0"/>
              <a:t>slušanje/čitanje tekstova u različitim medijima (dječji časopis, udžbenik, internetski dječji portal i sl.) i pronalaženje važnih podatka u tekstovima za početno čitanje koji su primjereni jezičnom razvoju učenika. </a:t>
            </a:r>
          </a:p>
          <a:p>
            <a:r>
              <a:rPr lang="hr-HR" dirty="0"/>
              <a:t>Razlikovanje medijskih vrsta i medijskih sadržaja </a:t>
            </a:r>
          </a:p>
          <a:p>
            <a:r>
              <a:rPr lang="hr-HR" dirty="0"/>
              <a:t>prepoznavanje vrsta medija i medijskih sadržaja koji su primjereni dobi i interesu učenika, izdvajanje omiljenih medijskih sadržaja (tv-emisija, radio emisija, dječjih časopisa, kazališnih predstava, internetskih stranica za djecu, digitalnih sadržaja i sl.).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KULTURA I MEDIJI- 10%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/>
              <a:t>Sudjelovanje u kulturnim događanjima i iznošenje mišljenja o njima </a:t>
            </a:r>
          </a:p>
          <a:p>
            <a:r>
              <a:rPr lang="vi-VN" dirty="0"/>
              <a:t>ovaj element se ne vreduje, samo se prati rad učenika tijekom nastavne godine. </a:t>
            </a:r>
          </a:p>
          <a:p>
            <a:pPr>
              <a:buNone/>
            </a:pP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2. RAZRED</a:t>
            </a:r>
            <a:br>
              <a:rPr lang="hr-HR" dirty="0" smtClean="0"/>
            </a:br>
            <a:r>
              <a:rPr lang="hr-HR" dirty="0" smtClean="0"/>
              <a:t>HRVATSKI J. I KOMUNIKACIJA- 60%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vi-VN" dirty="0">
                <a:solidFill>
                  <a:srgbClr val="FF0000"/>
                </a:solidFill>
              </a:rPr>
              <a:t>Razgovoranje i govorenje</a:t>
            </a:r>
            <a:r>
              <a:rPr lang="vi-VN" dirty="0"/>
              <a:t> </a:t>
            </a:r>
          </a:p>
          <a:p>
            <a:pPr>
              <a:buNone/>
            </a:pPr>
            <a:r>
              <a:rPr lang="hr-HR" dirty="0" smtClean="0"/>
              <a:t>     </a:t>
            </a:r>
            <a:r>
              <a:rPr lang="vi-VN" dirty="0" smtClean="0"/>
              <a:t>razgovaranje </a:t>
            </a:r>
            <a:r>
              <a:rPr lang="vi-VN" dirty="0"/>
              <a:t>i govorenje prema smjernicama, razgovaranje o temema iz svakodnevnog života u skladu s vlastitim iskustvom i poštovanje pravila uljudnog ophođenja.  </a:t>
            </a:r>
          </a:p>
          <a:p>
            <a:r>
              <a:rPr lang="vi-VN" dirty="0">
                <a:solidFill>
                  <a:srgbClr val="FF0000"/>
                </a:solidFill>
              </a:rPr>
              <a:t>Slušanje </a:t>
            </a:r>
          </a:p>
          <a:p>
            <a:pPr>
              <a:buNone/>
            </a:pPr>
            <a:r>
              <a:rPr lang="hr-HR" dirty="0" smtClean="0"/>
              <a:t>     </a:t>
            </a:r>
            <a:r>
              <a:rPr lang="vi-VN" dirty="0" smtClean="0"/>
              <a:t>slušanje </a:t>
            </a:r>
            <a:r>
              <a:rPr lang="vi-VN" dirty="0"/>
              <a:t>teksta, razgovaranje o tekstu, odgovarnje na pitanja o slušanom tekstu, pokazivanje razumijevanja onoga što se sluša.</a:t>
            </a:r>
          </a:p>
          <a:p>
            <a:r>
              <a:rPr lang="vi-VN" dirty="0">
                <a:solidFill>
                  <a:srgbClr val="FF0000"/>
                </a:solidFill>
              </a:rPr>
              <a:t>Čitanje</a:t>
            </a:r>
            <a:r>
              <a:rPr lang="vi-VN" dirty="0"/>
              <a:t> </a:t>
            </a:r>
          </a:p>
          <a:p>
            <a:pPr>
              <a:buNone/>
            </a:pPr>
            <a:r>
              <a:rPr lang="hr-HR" dirty="0" smtClean="0"/>
              <a:t>     </a:t>
            </a:r>
            <a:r>
              <a:rPr lang="vi-VN" dirty="0" smtClean="0"/>
              <a:t>čitanje </a:t>
            </a:r>
            <a:r>
              <a:rPr lang="vi-VN" dirty="0"/>
              <a:t>kratkih tekstova koji su primjereni učeničkim interesima i dobi te samostalno odgovaranje (usmeno ili pismeno) na pitanja o pročitanom tekstu. 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HRVATSKI JEZIK I KOMUNIKACIJA- 60%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vi-VN" dirty="0">
                <a:solidFill>
                  <a:srgbClr val="FF0000"/>
                </a:solidFill>
              </a:rPr>
              <a:t>Pisanje</a:t>
            </a:r>
            <a:r>
              <a:rPr lang="vi-VN" dirty="0"/>
              <a:t> </a:t>
            </a:r>
          </a:p>
          <a:p>
            <a:pPr>
              <a:buNone/>
            </a:pPr>
            <a:r>
              <a:rPr lang="hr-HR" dirty="0" smtClean="0"/>
              <a:t>     </a:t>
            </a:r>
            <a:r>
              <a:rPr lang="vi-VN" dirty="0" smtClean="0"/>
              <a:t>prepisivanje </a:t>
            </a:r>
            <a:r>
              <a:rPr lang="vi-VN" dirty="0"/>
              <a:t>i pisanje slova, riječi i rečenice rukopisnim slovima, čitkost napisanih riječi i rečenica, uvažavanje pravopisnih pravila velikog početnog slova na početku rečenice i pisanju vlastitih imena te pisanju točke, upitnika ili uskličnika na kraju rečenice.  </a:t>
            </a:r>
          </a:p>
          <a:p>
            <a:r>
              <a:rPr lang="vi-VN" dirty="0">
                <a:solidFill>
                  <a:srgbClr val="FF0000"/>
                </a:solidFill>
              </a:rPr>
              <a:t>Aktivan rječnik učenika</a:t>
            </a:r>
            <a:r>
              <a:rPr lang="vi-VN" dirty="0"/>
              <a:t> </a:t>
            </a:r>
          </a:p>
          <a:p>
            <a:pPr>
              <a:buNone/>
            </a:pPr>
            <a:r>
              <a:rPr lang="hr-HR" dirty="0" smtClean="0"/>
              <a:t>     </a:t>
            </a:r>
            <a:r>
              <a:rPr lang="vi-VN" dirty="0" smtClean="0"/>
              <a:t>prepoznavanje </a:t>
            </a:r>
            <a:r>
              <a:rPr lang="vi-VN" dirty="0"/>
              <a:t>imenica samo na oglednim primjerima, upotrebljavanje riječi, sintagmi i rečenica u točnom značenju s obzirom na komunikacijsku situaciju. </a:t>
            </a:r>
          </a:p>
          <a:p>
            <a:r>
              <a:rPr lang="vi-VN" dirty="0">
                <a:solidFill>
                  <a:srgbClr val="FF0000"/>
                </a:solidFill>
              </a:rPr>
              <a:t>Standardni jezik i zavičajni govor</a:t>
            </a:r>
            <a:r>
              <a:rPr lang="vi-VN" dirty="0"/>
              <a:t> </a:t>
            </a:r>
          </a:p>
          <a:p>
            <a:pPr>
              <a:buNone/>
            </a:pPr>
            <a:r>
              <a:rPr lang="hr-HR" dirty="0" smtClean="0"/>
              <a:t>     </a:t>
            </a:r>
            <a:r>
              <a:rPr lang="vi-VN" dirty="0" smtClean="0"/>
              <a:t>prepoznavanje </a:t>
            </a:r>
            <a:r>
              <a:rPr lang="vi-VN" dirty="0"/>
              <a:t>razlike između govorenih i pisanih tekstova na mjesnome govoru i stanadradnom jeziku. 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KNJIŽEVNOST I STVARALAŠTVO (2.)</a:t>
            </a:r>
            <a:br>
              <a:rPr lang="hr-HR" dirty="0" smtClean="0"/>
            </a:br>
            <a:r>
              <a:rPr lang="hr-HR" dirty="0" smtClean="0"/>
              <a:t>30%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r-HR" dirty="0"/>
              <a:t>Čitanje književnih tekstova, izražavanje misli i osjećaja nakon čitanja </a:t>
            </a:r>
          </a:p>
          <a:p>
            <a:r>
              <a:rPr lang="hr-HR" dirty="0"/>
              <a:t>slušanje/čitanje književnih tekstova i izražavanje svojih misli i osjećaje nakon slušanog/čitanog književnog teksta. </a:t>
            </a:r>
          </a:p>
          <a:p>
            <a:r>
              <a:rPr lang="hr-HR" dirty="0"/>
              <a:t>Čitanje književnih tekstova i povezivanje s vlastitim iskustvom </a:t>
            </a:r>
          </a:p>
          <a:p>
            <a:r>
              <a:rPr lang="hr-HR" dirty="0"/>
              <a:t>slušanje/čitanje književnih tekstova i izražavanje svojih zapažanja nakon slušanja/čitanja književnog teksta. </a:t>
            </a:r>
          </a:p>
          <a:p>
            <a:r>
              <a:rPr lang="hr-HR" dirty="0"/>
              <a:t>Čitanje književnih tekstova i razlikovanje po obliku i sadržaju 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Vrednovanje ( ocjenjivanje)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Proces</a:t>
            </a:r>
            <a:r>
              <a:rPr lang="en-US" dirty="0"/>
              <a:t> </a:t>
            </a:r>
            <a:r>
              <a:rPr lang="en-US" dirty="0" err="1"/>
              <a:t>vrednovanja</a:t>
            </a:r>
            <a:r>
              <a:rPr lang="en-US" dirty="0"/>
              <a:t> </a:t>
            </a:r>
            <a:r>
              <a:rPr lang="en-US" dirty="0" err="1"/>
              <a:t>motivira</a:t>
            </a:r>
            <a:r>
              <a:rPr lang="en-US" dirty="0"/>
              <a:t> </a:t>
            </a:r>
            <a:r>
              <a:rPr lang="en-US" dirty="0" err="1"/>
              <a:t>učenika</a:t>
            </a:r>
            <a:r>
              <a:rPr lang="en-US" dirty="0"/>
              <a:t> </a:t>
            </a:r>
            <a:r>
              <a:rPr lang="en-US" dirty="0" err="1"/>
              <a:t>na</a:t>
            </a:r>
            <a:r>
              <a:rPr lang="en-US" dirty="0"/>
              <a:t> rad. </a:t>
            </a:r>
            <a:endParaRPr lang="hr-HR" dirty="0"/>
          </a:p>
          <a:p>
            <a:r>
              <a:rPr lang="en-US" dirty="0"/>
              <a:t> </a:t>
            </a:r>
            <a:r>
              <a:rPr lang="hr-HR" dirty="0" err="1" smtClean="0"/>
              <a:t>I</a:t>
            </a:r>
            <a:r>
              <a:rPr lang="en-US" dirty="0" err="1" smtClean="0"/>
              <a:t>nformacije</a:t>
            </a:r>
            <a:r>
              <a:rPr lang="en-US" dirty="0"/>
              <a:t> o </a:t>
            </a:r>
            <a:r>
              <a:rPr lang="en-US" dirty="0" err="1"/>
              <a:t>učenikovom</a:t>
            </a:r>
            <a:r>
              <a:rPr lang="en-US" dirty="0"/>
              <a:t> </a:t>
            </a:r>
            <a:r>
              <a:rPr lang="en-US" dirty="0" err="1"/>
              <a:t>radu</a:t>
            </a:r>
            <a:r>
              <a:rPr lang="en-US" dirty="0"/>
              <a:t> </a:t>
            </a:r>
            <a:r>
              <a:rPr lang="en-US" dirty="0" err="1"/>
              <a:t>i</a:t>
            </a:r>
            <a:r>
              <a:rPr lang="en-US" dirty="0"/>
              <a:t> </a:t>
            </a:r>
            <a:r>
              <a:rPr lang="en-US" dirty="0" err="1"/>
              <a:t>napretku</a:t>
            </a:r>
            <a:r>
              <a:rPr lang="en-US" dirty="0"/>
              <a:t> </a:t>
            </a:r>
            <a:r>
              <a:rPr lang="hr-HR" dirty="0" smtClean="0"/>
              <a:t> </a:t>
            </a:r>
          </a:p>
          <a:p>
            <a:pPr>
              <a:buNone/>
            </a:pPr>
            <a:r>
              <a:rPr lang="hr-HR" dirty="0" smtClean="0"/>
              <a:t> </a:t>
            </a:r>
            <a:r>
              <a:rPr lang="en-US" dirty="0" err="1" smtClean="0"/>
              <a:t>koriste</a:t>
            </a:r>
            <a:r>
              <a:rPr lang="en-US" dirty="0"/>
              <a:t> </a:t>
            </a:r>
            <a:r>
              <a:rPr lang="en-US" dirty="0" err="1"/>
              <a:t>učenicima</a:t>
            </a:r>
            <a:r>
              <a:rPr lang="en-US" dirty="0"/>
              <a:t>, </a:t>
            </a:r>
            <a:r>
              <a:rPr lang="en-US" dirty="0" err="1"/>
              <a:t>roditeljima</a:t>
            </a:r>
            <a:r>
              <a:rPr lang="en-US" dirty="0"/>
              <a:t>, </a:t>
            </a:r>
            <a:r>
              <a:rPr lang="en-US" dirty="0" err="1"/>
              <a:t>učiteljima</a:t>
            </a:r>
            <a:r>
              <a:rPr lang="en-US" dirty="0"/>
              <a:t>, </a:t>
            </a:r>
            <a:endParaRPr lang="hr-HR" dirty="0" smtClean="0"/>
          </a:p>
          <a:p>
            <a:pPr>
              <a:buNone/>
            </a:pPr>
            <a:r>
              <a:rPr lang="en-US" dirty="0" err="1" smtClean="0"/>
              <a:t>obrazovnim</a:t>
            </a:r>
            <a:r>
              <a:rPr lang="en-US" dirty="0"/>
              <a:t> </a:t>
            </a:r>
            <a:r>
              <a:rPr lang="en-US" dirty="0" err="1"/>
              <a:t>institucijama</a:t>
            </a:r>
            <a:r>
              <a:rPr lang="en-US" dirty="0"/>
              <a:t> </a:t>
            </a:r>
            <a:r>
              <a:rPr lang="en-US" dirty="0" err="1"/>
              <a:t>i</a:t>
            </a:r>
            <a:r>
              <a:rPr lang="en-US" dirty="0"/>
              <a:t> </a:t>
            </a:r>
            <a:r>
              <a:rPr lang="en-US" dirty="0" err="1"/>
              <a:t>prosvjetnim</a:t>
            </a:r>
            <a:r>
              <a:rPr lang="en-US" dirty="0"/>
              <a:t> </a:t>
            </a:r>
            <a:r>
              <a:rPr lang="en-US" dirty="0" err="1"/>
              <a:t>vlastima</a:t>
            </a:r>
            <a:r>
              <a:rPr lang="en-US" dirty="0"/>
              <a:t>. </a:t>
            </a:r>
          </a:p>
          <a:p>
            <a:r>
              <a:rPr lang="en-US" dirty="0" err="1"/>
              <a:t>Elementi</a:t>
            </a:r>
            <a:r>
              <a:rPr lang="en-US" dirty="0"/>
              <a:t> </a:t>
            </a:r>
            <a:r>
              <a:rPr lang="en-US" dirty="0" err="1"/>
              <a:t>vrednovanja</a:t>
            </a:r>
            <a:r>
              <a:rPr lang="en-US" dirty="0"/>
              <a:t> u </a:t>
            </a:r>
            <a:r>
              <a:rPr lang="en-US" dirty="0" err="1"/>
              <a:t>predmetu</a:t>
            </a:r>
            <a:r>
              <a:rPr lang="en-US" dirty="0"/>
              <a:t> </a:t>
            </a:r>
            <a:r>
              <a:rPr lang="en-US" dirty="0" err="1"/>
              <a:t>proizlaze</a:t>
            </a:r>
            <a:r>
              <a:rPr lang="en-US" dirty="0"/>
              <a:t> </a:t>
            </a:r>
            <a:r>
              <a:rPr lang="en-US" dirty="0" err="1"/>
              <a:t>iz</a:t>
            </a:r>
            <a:r>
              <a:rPr lang="en-US" dirty="0"/>
              <a:t> </a:t>
            </a:r>
            <a:r>
              <a:rPr lang="en-US" dirty="0" err="1"/>
              <a:t>odgojno-obrazovnih</a:t>
            </a:r>
            <a:r>
              <a:rPr lang="en-US" dirty="0"/>
              <a:t> </a:t>
            </a:r>
            <a:r>
              <a:rPr lang="en-US" dirty="0" err="1"/>
              <a:t>ishoda</a:t>
            </a:r>
            <a:endParaRPr lang="en-US" dirty="0"/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KNJIŽEVNOST I STVARALAŠTVO (2.)</a:t>
            </a:r>
            <a:br>
              <a:rPr lang="hr-HR" dirty="0" smtClean="0"/>
            </a:br>
            <a:r>
              <a:rPr lang="hr-HR" dirty="0" smtClean="0"/>
              <a:t>30%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r-HR" dirty="0"/>
              <a:t>slušanje/čitanje književnih tekstova, samostalno odgovaranje na pitanja o sadržaju teksta i prepoznavanje književnih tekstova po obliku, sadržaju i strukturi (razlikovanje poetskog i proznog teksta). </a:t>
            </a:r>
          </a:p>
          <a:p>
            <a:r>
              <a:rPr lang="hr-HR" dirty="0"/>
              <a:t>Čitanje tekstova prema vlastitom interesu </a:t>
            </a:r>
          </a:p>
          <a:p>
            <a:r>
              <a:rPr lang="hr-HR" dirty="0"/>
              <a:t>ovaj se element ne vrednuje samo se prati rad učenika tijekom nastavne godine. </a:t>
            </a:r>
          </a:p>
          <a:p>
            <a:r>
              <a:rPr lang="hr-HR" dirty="0"/>
              <a:t>Stvaralačko izražavanje prema doživljajima pročitanog književnog teksta </a:t>
            </a:r>
          </a:p>
          <a:p>
            <a:r>
              <a:rPr lang="hr-HR" dirty="0"/>
              <a:t>ovaj se element ne vrednuje samo se prati rad učenika tijekom nastavne godine. 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KULTURA I MEDIJI (2.)</a:t>
            </a:r>
            <a:br>
              <a:rPr lang="hr-HR" dirty="0" smtClean="0"/>
            </a:br>
            <a:r>
              <a:rPr lang="hr-HR" dirty="0" smtClean="0"/>
              <a:t>10%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vi-VN" dirty="0"/>
              <a:t>Pronalažanje podataka u različitm vrstama tekstova </a:t>
            </a:r>
          </a:p>
          <a:p>
            <a:r>
              <a:rPr lang="vi-VN" dirty="0"/>
              <a:t>slušanje/čitanje tekstova u različitim medijima (dječji časopis, udžbenik, elektronički tekst na računalu ili intenetu)  i pronalaženje važnih podataka u tekstu. </a:t>
            </a:r>
          </a:p>
          <a:p>
            <a:r>
              <a:rPr lang="vi-VN" dirty="0"/>
              <a:t>Razlikovanje medijskih vrsta i medijskih sadržaja </a:t>
            </a:r>
          </a:p>
          <a:p>
            <a:r>
              <a:rPr lang="vi-VN" dirty="0"/>
              <a:t>razlikovanje medijskih sadržaja primjerenih dobi i interesu učenika s kojima se susreće u svakodnevnome životu. </a:t>
            </a:r>
          </a:p>
          <a:p>
            <a:r>
              <a:rPr lang="vi-VN" dirty="0"/>
              <a:t>Sudjelovanje u kulturnim događanjima i iznošenje mišljenja o njima </a:t>
            </a:r>
          </a:p>
          <a:p>
            <a:r>
              <a:rPr lang="vi-VN" dirty="0"/>
              <a:t>ovaj element se ne vreduje, samo se prati rad učenika tijekom nastavne godine. 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3. RAZRED</a:t>
            </a:r>
            <a:br>
              <a:rPr lang="hr-HR" dirty="0" smtClean="0"/>
            </a:br>
            <a:r>
              <a:rPr lang="hr-HR" dirty="0" smtClean="0"/>
              <a:t>HRVATSKI J. I KOMUNIKACIJA- 60%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r-HR" dirty="0">
                <a:solidFill>
                  <a:srgbClr val="FF0000"/>
                </a:solidFill>
              </a:rPr>
              <a:t>Razgovoranje i govorenje  </a:t>
            </a:r>
          </a:p>
          <a:p>
            <a:pPr>
              <a:buNone/>
            </a:pPr>
            <a:r>
              <a:rPr lang="hr-HR" dirty="0" smtClean="0"/>
              <a:t>     govorenje </a:t>
            </a:r>
            <a:r>
              <a:rPr lang="hr-HR" dirty="0"/>
              <a:t>kratkih tekstova, oblikovanje uvodnog, srednišnjeg i završnog dijela govorenog teksta, izražavanje govorom svojih potreba, misli i osjećaja, započinjanje dijaloga ili monologa u svakodnevnim komunikacijskim situacijama. </a:t>
            </a:r>
          </a:p>
          <a:p>
            <a:r>
              <a:rPr lang="hr-HR" dirty="0">
                <a:solidFill>
                  <a:srgbClr val="FF0000"/>
                </a:solidFill>
              </a:rPr>
              <a:t>Slušanje </a:t>
            </a:r>
            <a:endParaRPr lang="hr-H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hr-HR" dirty="0">
                <a:solidFill>
                  <a:srgbClr val="FF0000"/>
                </a:solidFill>
              </a:rPr>
              <a:t> </a:t>
            </a:r>
            <a:r>
              <a:rPr lang="hr-HR" dirty="0" smtClean="0">
                <a:solidFill>
                  <a:srgbClr val="FF0000"/>
                </a:solidFill>
              </a:rPr>
              <a:t>    </a:t>
            </a:r>
            <a:r>
              <a:rPr lang="hr-HR" dirty="0" smtClean="0"/>
              <a:t>slušanje </a:t>
            </a:r>
            <a:r>
              <a:rPr lang="hr-HR" dirty="0"/>
              <a:t>teksta i prepoznavanje važnih podataka u slušanom tekstu. </a:t>
            </a:r>
          </a:p>
          <a:p>
            <a:r>
              <a:rPr lang="hr-HR" dirty="0">
                <a:solidFill>
                  <a:srgbClr val="FF0000"/>
                </a:solidFill>
              </a:rPr>
              <a:t>Čitanje </a:t>
            </a:r>
            <a:r>
              <a:rPr lang="hr-HR" dirty="0"/>
              <a:t> </a:t>
            </a:r>
          </a:p>
          <a:p>
            <a:pPr>
              <a:buNone/>
            </a:pPr>
            <a:r>
              <a:rPr lang="hr-HR" dirty="0" smtClean="0"/>
              <a:t>     čitanje </a:t>
            </a:r>
            <a:r>
              <a:rPr lang="hr-HR" dirty="0"/>
              <a:t>tekstova primjerenih dobi i interesu učenika i pronalaženje važnih podataka u pročitanom tekstu. 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3. RAZRED</a:t>
            </a:r>
            <a:br>
              <a:rPr lang="hr-HR" dirty="0" smtClean="0"/>
            </a:br>
            <a:r>
              <a:rPr lang="hr-HR" dirty="0" smtClean="0"/>
              <a:t>HRVATSKI J. I KOMUNIKACIJA- 60%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vi-VN" dirty="0">
                <a:solidFill>
                  <a:srgbClr val="FF0000"/>
                </a:solidFill>
              </a:rPr>
              <a:t>Pisanje </a:t>
            </a:r>
          </a:p>
          <a:p>
            <a:pPr>
              <a:buNone/>
            </a:pPr>
            <a:r>
              <a:rPr lang="hr-HR" dirty="0" smtClean="0"/>
              <a:t>   </a:t>
            </a:r>
            <a:r>
              <a:rPr lang="vi-VN" dirty="0" smtClean="0"/>
              <a:t>pisanje </a:t>
            </a:r>
            <a:r>
              <a:rPr lang="vi-VN" dirty="0"/>
              <a:t>jednostavnih tekstova u skladu sa zadanom ili slobodno izabranom temom, poštovanje pravopisne i slovopisne točnosti tijekom pisanja. </a:t>
            </a:r>
          </a:p>
          <a:p>
            <a:r>
              <a:rPr lang="vi-VN" dirty="0">
                <a:solidFill>
                  <a:srgbClr val="FF0000"/>
                </a:solidFill>
              </a:rPr>
              <a:t>Aktivan rječnik učenika</a:t>
            </a:r>
            <a:r>
              <a:rPr lang="vi-VN" dirty="0"/>
              <a:t> </a:t>
            </a:r>
          </a:p>
          <a:p>
            <a:pPr>
              <a:buNone/>
            </a:pPr>
            <a:r>
              <a:rPr lang="hr-HR" dirty="0" smtClean="0"/>
              <a:t>    </a:t>
            </a:r>
            <a:r>
              <a:rPr lang="vi-VN" dirty="0" smtClean="0"/>
              <a:t>upotrebljavanje </a:t>
            </a:r>
            <a:r>
              <a:rPr lang="vi-VN" dirty="0"/>
              <a:t>riječi u sintagmama i rečenicama tijekom vođenog pisanja kratkog teksta uz uvažavanje ovladanih gramatičkih i pravopisnih znanja. </a:t>
            </a:r>
          </a:p>
          <a:p>
            <a:r>
              <a:rPr lang="vi-VN" dirty="0">
                <a:solidFill>
                  <a:srgbClr val="FF0000"/>
                </a:solidFill>
              </a:rPr>
              <a:t>Standardni jezik i zavičajni govor </a:t>
            </a:r>
          </a:p>
          <a:p>
            <a:pPr>
              <a:buNone/>
            </a:pPr>
            <a:r>
              <a:rPr lang="hr-HR" dirty="0" smtClean="0"/>
              <a:t>     </a:t>
            </a:r>
            <a:r>
              <a:rPr lang="vi-VN" dirty="0" smtClean="0"/>
              <a:t>razlikovanje </a:t>
            </a:r>
            <a:r>
              <a:rPr lang="vi-VN" dirty="0"/>
              <a:t>govorenih i pisanih tekstova na mjesnome govoru i </a:t>
            </a:r>
            <a:r>
              <a:rPr lang="vi-VN" dirty="0" smtClean="0"/>
              <a:t>standa</a:t>
            </a:r>
            <a:r>
              <a:rPr lang="hr-HR" dirty="0"/>
              <a:t>r</a:t>
            </a:r>
            <a:r>
              <a:rPr lang="vi-VN" dirty="0" smtClean="0"/>
              <a:t>dnom </a:t>
            </a:r>
            <a:r>
              <a:rPr lang="vi-VN" dirty="0"/>
              <a:t>jeziku. 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KNJIŽEVNOST I STVARALAŠTVO (3.)</a:t>
            </a:r>
            <a:br>
              <a:rPr lang="hr-HR" dirty="0" smtClean="0"/>
            </a:br>
            <a:r>
              <a:rPr lang="hr-HR" dirty="0" smtClean="0"/>
              <a:t>30%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/>
              <a:t>Čitanje književnih tekstova, izražavanje misli i osjećaja nakon čitanja </a:t>
            </a:r>
          </a:p>
          <a:p>
            <a:pPr>
              <a:buNone/>
            </a:pPr>
            <a:r>
              <a:rPr lang="hr-HR" dirty="0" smtClean="0"/>
              <a:t>    čitanje </a:t>
            </a:r>
            <a:r>
              <a:rPr lang="hr-HR" dirty="0"/>
              <a:t>književnih tekstova i izražavanje svojih zapažanja nakon slušanja/čitanja književnog teksta. </a:t>
            </a:r>
          </a:p>
          <a:p>
            <a:r>
              <a:rPr lang="hr-HR" dirty="0"/>
              <a:t>Čitanje književnih tekstova i povezivanje s vlastitim iskustvom </a:t>
            </a:r>
          </a:p>
          <a:p>
            <a:pPr>
              <a:buNone/>
            </a:pPr>
            <a:r>
              <a:rPr lang="hr-HR" dirty="0" smtClean="0"/>
              <a:t>    povezivanje </a:t>
            </a:r>
            <a:r>
              <a:rPr lang="hr-HR" dirty="0"/>
              <a:t>teme i sadržaja teksta s vlastitim iskustvom nakon čitanja književnog teksta i prepoznavanje etičkih vrijednosti teskta </a:t>
            </a:r>
          </a:p>
          <a:p>
            <a:pPr>
              <a:buNone/>
            </a:pP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KNJIŽEVNOST I STVARALAŠTVO (3.)</a:t>
            </a:r>
            <a:br>
              <a:rPr lang="hr-HR" dirty="0" smtClean="0"/>
            </a:br>
            <a:r>
              <a:rPr lang="hr-HR" dirty="0" smtClean="0"/>
              <a:t>30%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vi-VN" dirty="0"/>
              <a:t>Čitanje književnih tekstova i razlikovanje po obliku i sadržaju </a:t>
            </a:r>
          </a:p>
          <a:p>
            <a:pPr>
              <a:buNone/>
            </a:pPr>
            <a:r>
              <a:rPr lang="hr-HR" dirty="0" smtClean="0"/>
              <a:t>     </a:t>
            </a:r>
            <a:r>
              <a:rPr lang="vi-VN" dirty="0" smtClean="0"/>
              <a:t>čitanje </a:t>
            </a:r>
            <a:r>
              <a:rPr lang="vi-VN" dirty="0"/>
              <a:t>književnih tekstova, odgovaranje na pitanja i postavlja pitanja te prepoznavanje obilježja književnoga teksta (osnovna obilježja pripovijetke, pjesme, bajke, basne, zagonetke, igrokaza, biografije i dječjega romana; pjesnička slika, personifikacija, onomatopeja, stih, ritam, zvučnost, slikovitost, ponavljanje u stihu, događaj, likovi, dijalog i monolog). </a:t>
            </a:r>
          </a:p>
          <a:p>
            <a:r>
              <a:rPr lang="vi-VN" dirty="0"/>
              <a:t>Čitanje tekstova prema vlastitom interesu </a:t>
            </a:r>
          </a:p>
          <a:p>
            <a:pPr>
              <a:buNone/>
            </a:pPr>
            <a:r>
              <a:rPr lang="hr-HR" dirty="0" smtClean="0"/>
              <a:t>     </a:t>
            </a:r>
            <a:r>
              <a:rPr lang="vi-VN" dirty="0" smtClean="0"/>
              <a:t>ovaj </a:t>
            </a:r>
            <a:r>
              <a:rPr lang="vi-VN" dirty="0"/>
              <a:t>se element ne vrednuje samo se prati rad učenika tijekom nastavne godine.</a:t>
            </a:r>
          </a:p>
          <a:p>
            <a:r>
              <a:rPr lang="vi-VN" dirty="0"/>
              <a:t>Stvaralačko izražavanje prema doživljajima pročitanog književnog teksta </a:t>
            </a:r>
          </a:p>
          <a:p>
            <a:pPr>
              <a:buNone/>
            </a:pPr>
            <a:r>
              <a:rPr lang="hr-HR" dirty="0" smtClean="0"/>
              <a:t>     </a:t>
            </a:r>
            <a:r>
              <a:rPr lang="vi-VN" dirty="0" smtClean="0"/>
              <a:t>ovaj </a:t>
            </a:r>
            <a:r>
              <a:rPr lang="vi-VN" dirty="0"/>
              <a:t>se element ne vrednuje samo se prati rad učenika tijekom nastavne godine. 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KULTURA I MEDIJI (3.)</a:t>
            </a:r>
            <a:br>
              <a:rPr lang="hr-HR" dirty="0" smtClean="0"/>
            </a:br>
            <a:r>
              <a:rPr lang="hr-HR" dirty="0" smtClean="0"/>
              <a:t>10%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vi-VN" dirty="0"/>
              <a:t>Pronalažanje podataka u različitm vrstama tekstova  </a:t>
            </a:r>
          </a:p>
          <a:p>
            <a:r>
              <a:rPr lang="vi-VN" dirty="0"/>
              <a:t>primanje poruka iz različitih medija i medijskih sadržaja te izdvajanje važnih podataka, oblikovanje novih tekstova prema pročitanim tekstovima.  </a:t>
            </a:r>
          </a:p>
          <a:p>
            <a:r>
              <a:rPr lang="vi-VN" dirty="0"/>
              <a:t>Razlikovanje medijskih vrsta i medijskih sadržaja </a:t>
            </a:r>
          </a:p>
          <a:p>
            <a:r>
              <a:rPr lang="vi-VN" dirty="0"/>
              <a:t>nabrajanje tiskanih medija i razlikovanje sadržaja u njima (knjige, udžbenici, časopisi, plakati, brošure, reklamni letci, stripovi, dječji časopisi). </a:t>
            </a:r>
          </a:p>
          <a:p>
            <a:r>
              <a:rPr lang="vi-VN" dirty="0"/>
              <a:t>Sudjelovanje u kulturnim događanjima i iznošenje mišljenja o njima </a:t>
            </a:r>
          </a:p>
          <a:p>
            <a:r>
              <a:rPr lang="vi-VN" dirty="0"/>
              <a:t>ovaj element se ne vreduje, samo se prati rad učenika tijekom nastavne godine. 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HRVATSKI J. I KOMUNIKACIJA (4.)</a:t>
            </a:r>
            <a:br>
              <a:rPr lang="hr-HR" dirty="0" smtClean="0"/>
            </a:br>
            <a:r>
              <a:rPr lang="hr-HR" dirty="0" smtClean="0"/>
              <a:t>50%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vi-VN" dirty="0">
                <a:solidFill>
                  <a:srgbClr val="FF0000"/>
                </a:solidFill>
              </a:rPr>
              <a:t>Razgovoranje i govorenje </a:t>
            </a:r>
          </a:p>
          <a:p>
            <a:pPr>
              <a:buNone/>
            </a:pPr>
            <a:r>
              <a:rPr lang="hr-HR" dirty="0" smtClean="0"/>
              <a:t>    </a:t>
            </a:r>
            <a:r>
              <a:rPr lang="vi-VN" dirty="0" smtClean="0"/>
              <a:t>razgovaranje </a:t>
            </a:r>
            <a:r>
              <a:rPr lang="vi-VN" dirty="0"/>
              <a:t>i govorenje u skladu sa zadanom temom ili slobodnom temom i poštivanje pravila uljudnoga ophođenja. </a:t>
            </a:r>
          </a:p>
          <a:p>
            <a:r>
              <a:rPr lang="vi-VN" dirty="0">
                <a:solidFill>
                  <a:srgbClr val="FF0000"/>
                </a:solidFill>
              </a:rPr>
              <a:t>Slušanje</a:t>
            </a:r>
            <a:r>
              <a:rPr lang="vi-VN" dirty="0"/>
              <a:t>  </a:t>
            </a:r>
          </a:p>
          <a:p>
            <a:pPr>
              <a:buNone/>
            </a:pPr>
            <a:r>
              <a:rPr lang="hr-HR" dirty="0" smtClean="0"/>
              <a:t>     </a:t>
            </a:r>
            <a:r>
              <a:rPr lang="vi-VN" dirty="0" smtClean="0"/>
              <a:t>slušanje </a:t>
            </a:r>
            <a:r>
              <a:rPr lang="vi-VN" dirty="0"/>
              <a:t>teksta, prepoznavanje te usmeno ili pismeno izdvajanje ključnih podataka iz teksta. </a:t>
            </a:r>
          </a:p>
          <a:p>
            <a:r>
              <a:rPr lang="vi-VN" dirty="0">
                <a:solidFill>
                  <a:srgbClr val="FF0000"/>
                </a:solidFill>
              </a:rPr>
              <a:t>Čitanje </a:t>
            </a:r>
          </a:p>
          <a:p>
            <a:pPr>
              <a:buNone/>
            </a:pPr>
            <a:r>
              <a:rPr lang="hr-HR" dirty="0" smtClean="0"/>
              <a:t>     </a:t>
            </a:r>
            <a:r>
              <a:rPr lang="vi-VN" dirty="0" smtClean="0"/>
              <a:t>čitanje </a:t>
            </a:r>
            <a:r>
              <a:rPr lang="vi-VN" dirty="0"/>
              <a:t>različitih vrsta tekstova i  izdvajanje ključnih podataka iz tekstova. 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HRVATSKI J. I KOMUNIKACIJA (4.)</a:t>
            </a:r>
            <a:br>
              <a:rPr lang="hr-HR" dirty="0" smtClean="0"/>
            </a:br>
            <a:r>
              <a:rPr lang="hr-HR" dirty="0" smtClean="0"/>
              <a:t>50%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r-HR" dirty="0">
                <a:solidFill>
                  <a:srgbClr val="FF0000"/>
                </a:solidFill>
              </a:rPr>
              <a:t>Pisanje </a:t>
            </a:r>
          </a:p>
          <a:p>
            <a:pPr>
              <a:buNone/>
            </a:pPr>
            <a:r>
              <a:rPr lang="hr-HR" dirty="0" smtClean="0"/>
              <a:t>     pisanje </a:t>
            </a:r>
            <a:r>
              <a:rPr lang="hr-HR" dirty="0"/>
              <a:t>kratkih tekstova prema predlošku nakon promatranja i zapažanja predloška, uvažavanje pravopisne točnosti i slovopisne čitkosti. </a:t>
            </a:r>
          </a:p>
          <a:p>
            <a:r>
              <a:rPr lang="hr-HR" dirty="0">
                <a:solidFill>
                  <a:srgbClr val="FF0000"/>
                </a:solidFill>
              </a:rPr>
              <a:t>Aktivan rječnik učenika </a:t>
            </a:r>
            <a:r>
              <a:rPr lang="hr-HR" dirty="0"/>
              <a:t> </a:t>
            </a:r>
          </a:p>
          <a:p>
            <a:pPr>
              <a:buNone/>
            </a:pPr>
            <a:r>
              <a:rPr lang="hr-HR" dirty="0" smtClean="0"/>
              <a:t>     oblikovanje </a:t>
            </a:r>
            <a:r>
              <a:rPr lang="hr-HR" dirty="0"/>
              <a:t>sintagmi, rečenica i kratkih tekstova uz funkcionalno primjenjivanje ovladanih jezičnih, gramatičkih i pravopisnih znanja.  </a:t>
            </a:r>
          </a:p>
          <a:p>
            <a:r>
              <a:rPr lang="hr-HR" dirty="0">
                <a:solidFill>
                  <a:srgbClr val="FF0000"/>
                </a:solidFill>
              </a:rPr>
              <a:t>Standardni jezik i zavičajni govor </a:t>
            </a:r>
          </a:p>
          <a:p>
            <a:pPr>
              <a:buNone/>
            </a:pPr>
            <a:r>
              <a:rPr lang="hr-HR" dirty="0" smtClean="0"/>
              <a:t>      izražavanje </a:t>
            </a:r>
            <a:r>
              <a:rPr lang="hr-HR" dirty="0"/>
              <a:t>na zavičajnom govoru, razlikovanje zavičajnog govora i standardnog hrvatskog jezika te uočavanje važnosti učenja hrvatskoga standradnog jezika i pozitivnog odnosa prema mjesnom govoru. 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KNJIŽEVNOST I STVARALAŠTVO (4.) 40%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143536"/>
          </a:xfrm>
        </p:spPr>
        <p:txBody>
          <a:bodyPr>
            <a:normAutofit fontScale="70000" lnSpcReduction="20000"/>
          </a:bodyPr>
          <a:lstStyle/>
          <a:p>
            <a:endParaRPr lang="hr-HR" dirty="0" smtClean="0"/>
          </a:p>
          <a:p>
            <a:r>
              <a:rPr lang="vi-VN" dirty="0" smtClean="0"/>
              <a:t>Čitanje </a:t>
            </a:r>
            <a:r>
              <a:rPr lang="vi-VN" dirty="0"/>
              <a:t>književnih tekstova, izražavanje misli i osjećaja nakon čitanja </a:t>
            </a:r>
          </a:p>
          <a:p>
            <a:pPr>
              <a:buNone/>
            </a:pPr>
            <a:r>
              <a:rPr lang="hr-HR" dirty="0" smtClean="0"/>
              <a:t>     </a:t>
            </a:r>
            <a:r>
              <a:rPr lang="vi-VN" dirty="0" smtClean="0"/>
              <a:t>čitanje </a:t>
            </a:r>
            <a:r>
              <a:rPr lang="vi-VN" dirty="0"/>
              <a:t>književnih tekstova, objašnjavnje svojih misli, osjećaja i zapažanja nakon pročitanog teksta. </a:t>
            </a:r>
            <a:endParaRPr lang="hr-HR" dirty="0" smtClean="0"/>
          </a:p>
          <a:p>
            <a:pPr>
              <a:buNone/>
            </a:pPr>
            <a:endParaRPr lang="vi-VN" dirty="0"/>
          </a:p>
          <a:p>
            <a:r>
              <a:rPr lang="vi-VN" dirty="0"/>
              <a:t>Čitanje književnih tekstova i povezivanje s vlastitim iskustvom </a:t>
            </a:r>
          </a:p>
          <a:p>
            <a:pPr>
              <a:buNone/>
            </a:pPr>
            <a:r>
              <a:rPr lang="hr-HR" dirty="0" smtClean="0"/>
              <a:t>      </a:t>
            </a:r>
            <a:r>
              <a:rPr lang="vi-VN" dirty="0" smtClean="0"/>
              <a:t>povezivanje </a:t>
            </a:r>
            <a:r>
              <a:rPr lang="vi-VN" dirty="0"/>
              <a:t>sadržaja, teme i motiva književnog teksta s vlastitim iskustvom  </a:t>
            </a:r>
            <a:endParaRPr lang="hr-HR" dirty="0" smtClean="0"/>
          </a:p>
          <a:p>
            <a:pPr>
              <a:buNone/>
            </a:pPr>
            <a:endParaRPr lang="vi-VN" dirty="0"/>
          </a:p>
          <a:p>
            <a:r>
              <a:rPr lang="vi-VN" dirty="0"/>
              <a:t>Čitanje književnih tekstova i razlikovanje po obliku i sadržaju </a:t>
            </a:r>
          </a:p>
          <a:p>
            <a:pPr>
              <a:buNone/>
            </a:pPr>
            <a:r>
              <a:rPr lang="hr-HR" dirty="0" smtClean="0"/>
              <a:t>      </a:t>
            </a:r>
            <a:r>
              <a:rPr lang="vi-VN" dirty="0" smtClean="0"/>
              <a:t>čitanje </a:t>
            </a:r>
            <a:r>
              <a:rPr lang="vi-VN" dirty="0"/>
              <a:t>književnih tekstova prema smjernicama i uočavanje pojedinosti književnoga jezika (tema književnog teksta, redoslijed događaja, mjesto i vrijeme radnje, ponašanje i izgled likova, rima, ritam i usporedbe, posebnosti poetskog izraza, pjesničke slike i dr.). 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VRSTE VREDNOVANJA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hr-HR" dirty="0" smtClean="0"/>
          </a:p>
          <a:p>
            <a:r>
              <a:rPr lang="hr-HR" dirty="0" smtClean="0">
                <a:solidFill>
                  <a:srgbClr val="FF0000"/>
                </a:solidFill>
              </a:rPr>
              <a:t>VREDNOVANJE ZA UČENJE</a:t>
            </a:r>
            <a:r>
              <a:rPr lang="hr-HR" dirty="0" smtClean="0"/>
              <a:t>- </a:t>
            </a:r>
            <a:r>
              <a:rPr lang="vi-VN" dirty="0" smtClean="0"/>
              <a:t>za vrijeme učenja i poučavanja radi davanja informacija o učeničkome napredovanju te unaprjeđivanja budućega učenja i poučavanja. Treba biti </a:t>
            </a:r>
            <a:r>
              <a:rPr lang="vi-VN" b="1" dirty="0" smtClean="0"/>
              <a:t>kontinuirano i integrirano u sam proces učenja i poučavanja</a:t>
            </a:r>
            <a:r>
              <a:rPr lang="vi-VN" dirty="0" smtClean="0"/>
              <a:t>.</a:t>
            </a:r>
            <a:endParaRPr lang="hr-HR" dirty="0" smtClean="0"/>
          </a:p>
          <a:p>
            <a:r>
              <a:rPr lang="hr-HR" dirty="0" smtClean="0">
                <a:solidFill>
                  <a:srgbClr val="FF0000"/>
                </a:solidFill>
              </a:rPr>
              <a:t>VREDNOVANJE KAO UČENJE</a:t>
            </a:r>
          </a:p>
          <a:p>
            <a:r>
              <a:rPr lang="hr-HR" dirty="0" smtClean="0">
                <a:solidFill>
                  <a:srgbClr val="FF0000"/>
                </a:solidFill>
              </a:rPr>
              <a:t>VREDNOVANJE NAUČENOGA</a:t>
            </a:r>
            <a:endParaRPr lang="hr-H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KNJIŽEVNOST I STVARALAŠTVO (4.) 40%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Čitanje tekstova prema vlastitom interesu </a:t>
            </a:r>
          </a:p>
          <a:p>
            <a:pPr>
              <a:buNone/>
            </a:pPr>
            <a:r>
              <a:rPr lang="hr-HR" dirty="0" smtClean="0"/>
              <a:t>    ovaj </a:t>
            </a:r>
            <a:r>
              <a:rPr lang="hr-HR" dirty="0"/>
              <a:t>se element ne vrednuje samo se prati rad učenika tijekom nastavne godine. </a:t>
            </a:r>
          </a:p>
          <a:p>
            <a:r>
              <a:rPr lang="hr-HR" dirty="0"/>
              <a:t>Stvaralačko izražavanje prema doživljajima pročitanog književnog teksta </a:t>
            </a:r>
          </a:p>
          <a:p>
            <a:pPr>
              <a:buNone/>
            </a:pPr>
            <a:r>
              <a:rPr lang="hr-HR" dirty="0" smtClean="0"/>
              <a:t>    ovaj </a:t>
            </a:r>
            <a:r>
              <a:rPr lang="hr-HR" dirty="0"/>
              <a:t>se element ne vrednuje samo se prati rad učenika tijekom nastavne godine.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KULTURA I MEDIJI (4.)</a:t>
            </a:r>
            <a:br>
              <a:rPr lang="hr-HR" dirty="0" smtClean="0"/>
            </a:br>
            <a:r>
              <a:rPr lang="hr-HR" dirty="0" smtClean="0"/>
              <a:t>10%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vi-VN" dirty="0"/>
              <a:t>Pronalažanje podataka u različitm vrstama tekstova </a:t>
            </a:r>
          </a:p>
          <a:p>
            <a:r>
              <a:rPr lang="vi-VN" dirty="0"/>
              <a:t>pregledavanje i pronalaženje izvora podataka te izdvajanje nekoliko važnih podataka prema uputi. </a:t>
            </a:r>
          </a:p>
          <a:p>
            <a:r>
              <a:rPr lang="vi-VN" dirty="0"/>
              <a:t>Razlikovanje medijskih vrsta i medijskih sadržaja </a:t>
            </a:r>
          </a:p>
          <a:p>
            <a:r>
              <a:rPr lang="vi-VN" dirty="0"/>
              <a:t>razlikovanje različitih vrsta medija (televizija, internet, radio, novine) i odabiranje medijskih sadržaja prema vlastitom interesu (animarini, igrani i dokumentarni filmovi, dječji časopisi, dječji intenetski portal i sl.). </a:t>
            </a:r>
          </a:p>
          <a:p>
            <a:r>
              <a:rPr lang="vi-VN" dirty="0"/>
              <a:t>Sudjelovanje u kulturnim događanjima i iznošenje mišljenja o njima </a:t>
            </a:r>
          </a:p>
          <a:p>
            <a:r>
              <a:rPr lang="vi-VN" dirty="0"/>
              <a:t>ovaj element se ne vreduje, samo se prati rad učenika tijekom nastavne godine. 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MATEMATIKA 1.- 4. r.</a:t>
            </a:r>
            <a:endParaRPr lang="hr-HR" dirty="0"/>
          </a:p>
        </p:txBody>
      </p:sp>
      <p:pic>
        <p:nvPicPr>
          <p:cNvPr id="4" name="Content Placeholder 3" descr="vrednovanje MATEMATIKA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655425"/>
            <a:ext cx="8229600" cy="441551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MATEMATIKA:USVOJENOST ZNANJA I VJEŠTINA     (40%)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b="1" dirty="0" smtClean="0"/>
              <a:t>opisuje matematičke pojmove</a:t>
            </a:r>
            <a:r>
              <a:rPr lang="hr-HR" dirty="0" smtClean="0"/>
              <a:t> (simbol, broj, znamenku, dvoznamenkasti i jednoznamenkasti broj, geometrijske likove, geometrijska tijela, dužinu, pravac, polupravac,...)  </a:t>
            </a:r>
          </a:p>
          <a:p>
            <a:r>
              <a:rPr lang="hr-HR" b="1" dirty="0" smtClean="0"/>
              <a:t>odabire odgovarajuće i matematički ispravne procedure te ih provodi kao i provjerava</a:t>
            </a:r>
            <a:r>
              <a:rPr lang="hr-HR" dirty="0" smtClean="0"/>
              <a:t> (specifične aritmetičke i algebarske procedure u zbrajanju, oduzimanju, množenju, dijeljenju,...)  </a:t>
            </a:r>
          </a:p>
          <a:p>
            <a:pPr>
              <a:buNone/>
            </a:pPr>
            <a:r>
              <a:rPr lang="hr-HR" dirty="0" smtClean="0"/>
              <a:t/>
            </a:r>
            <a:br>
              <a:rPr lang="hr-HR" dirty="0" smtClean="0"/>
            </a:b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MATEMATIKA:USVOJENOST ZNANJA I VJEŠTINA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vi-VN" b="1" dirty="0" smtClean="0"/>
              <a:t>provjerava ispravnost matematičkih postupaka i utvrđuje smislenost rezultata</a:t>
            </a:r>
            <a:r>
              <a:rPr lang="vi-VN" dirty="0" smtClean="0"/>
              <a:t> (odabire primjerenu računsku operaciju i njome računa, provjerava suprotnom računskom operacijom točnost rezultata, uočava nelogičnosti, primjerice da rezultat oduzimanja ne može biti veći od pripadajućeg umanjenika,...)  </a:t>
            </a:r>
          </a:p>
          <a:p>
            <a:r>
              <a:rPr lang="vi-VN" b="1" dirty="0" smtClean="0"/>
              <a:t>upotrebljava i povezuje matematičke koncepte: brojeve, algebru i funkcije, oblik i prostor, mjerenja i podatke</a:t>
            </a:r>
            <a:r>
              <a:rPr lang="vi-VN" dirty="0" smtClean="0"/>
              <a:t> (povezuje zapis broja (brojku) i brojevnu riječ s količinom, količine i brojeve prikazuje na različite načine, povezuje brojeve i matematičke simbole u računskim operacijama u matematički zapis (račun), povezuje geometrijske likove i geometrijska tijela; povezuje poznate geometrijske objekte, rezultate mjerenja prikazuje u tablicama, piktogramima, dijagramima,...)  </a:t>
            </a:r>
          </a:p>
          <a:p>
            <a:pPr>
              <a:buNone/>
            </a:pP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MATEMATIČKA KOMUNIKACIJA (30%)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vi-VN" sz="4000" b="1" dirty="0" smtClean="0"/>
              <a:t>koristi se odgovarajućim matematičkim jezikom (standardni matematički simboli, zapisi i terminologija) pri usmenome i pisanome izražavanju</a:t>
            </a:r>
            <a:r>
              <a:rPr lang="vi-VN" sz="4000" dirty="0" smtClean="0"/>
              <a:t> (zapisuje simbole za zbrajanje, oduzimanje, množenje, dijeljenje, uspoređivanje brojeva, oznake dužine, pravca, jedinice za novac, jedinice za mjerenje dužine, jedinice za vrijeme,...)  </a:t>
            </a:r>
            <a:endParaRPr lang="hr-HR" sz="4000" dirty="0" smtClean="0"/>
          </a:p>
          <a:p>
            <a:pPr>
              <a:buNone/>
            </a:pPr>
            <a:endParaRPr lang="vi-VN" sz="4000" dirty="0" smtClean="0"/>
          </a:p>
          <a:p>
            <a:r>
              <a:rPr lang="vi-VN" sz="4000" b="1" dirty="0" smtClean="0"/>
              <a:t>koristi se odgovarajućim matematičkim prikazima za predstavljanje podataka te prelazi i odabire odgovarajuće prikaze za određeni problem </a:t>
            </a:r>
            <a:r>
              <a:rPr lang="vi-VN" sz="4000" dirty="0" smtClean="0"/>
              <a:t>(pri rješavanju računskih i tekstualnih zadataka te problemskih situacija pomaže si crtežom, pri opisivanju geometrijskih tijela pomaže si skicom, prikazuje podatke u tablicama, piktogramima, stupčastim dijagramima,…)  </a:t>
            </a:r>
          </a:p>
          <a:p>
            <a:pPr>
              <a:buNone/>
            </a:pPr>
            <a:r>
              <a:rPr lang="vi-VN" dirty="0" smtClean="0"/>
              <a:t/>
            </a:r>
            <a:br>
              <a:rPr lang="vi-VN" dirty="0" smtClean="0"/>
            </a:b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MATEMATIČKA KOMUNIKACIJA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vi-VN" b="1" dirty="0" smtClean="0"/>
              <a:t>svoje razmišljanje iznosi cjelovitim, suvislim i sažetim matematičkim rečenicama</a:t>
            </a:r>
            <a:r>
              <a:rPr lang="vi-VN" dirty="0" smtClean="0"/>
              <a:t> (koristi se nazivima članova računskih operacija pri analizi rezultata, količine uspoređuje riječima više - manje, a brojeve riječima veći - manji, opisuje geometrijska tijela, opisuje opseg, opisuje vezu između oblika i volumena tekućine, opisuje razliku između jednakosti i nejednakosti,...) </a:t>
            </a:r>
          </a:p>
          <a:p>
            <a:r>
              <a:rPr lang="vi-VN" b="1" dirty="0" smtClean="0"/>
              <a:t>primjereno se koristi tehnologijom</a:t>
            </a:r>
            <a:r>
              <a:rPr lang="vi-VN" dirty="0" smtClean="0"/>
              <a:t> (kroz digitalne matematičke sadržaje) 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RJEŠAVANJE PROBLEMA (30%)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vi-VN" sz="6500" b="1" dirty="0" smtClean="0"/>
              <a:t>prepoznaje relevantne elemente problema i naslućuje metode rješavanja i uspješno primjenjuje odabranu metodu i provjerava smislenost rješenja </a:t>
            </a:r>
            <a:r>
              <a:rPr lang="vi-VN" sz="6500" dirty="0" smtClean="0"/>
              <a:t>(u tekstualnim zadacima prepoznaje što je poznato, a što nepoznato  i kako će doći do rješenja, postavlja matematički zadatak, rješava i daje suvisli i cjelovit odgovor na matematičko pitanje,...)  </a:t>
            </a:r>
            <a:endParaRPr lang="hr-HR" sz="6500" dirty="0" smtClean="0"/>
          </a:p>
          <a:p>
            <a:pPr>
              <a:buNone/>
            </a:pPr>
            <a:endParaRPr lang="vi-VN" sz="6500" dirty="0" smtClean="0"/>
          </a:p>
          <a:p>
            <a:r>
              <a:rPr lang="vi-VN" sz="6500" b="1" dirty="0" smtClean="0"/>
              <a:t>modelira matematičkim zakonitostima problemske situacije uz raspravu</a:t>
            </a:r>
            <a:r>
              <a:rPr lang="vi-VN" sz="6500" dirty="0" smtClean="0"/>
              <a:t> (samostalno uočava problemske situacije, predlaže problemske zadatke,...) </a:t>
            </a:r>
            <a:endParaRPr lang="hr-HR" sz="6500" dirty="0" smtClean="0"/>
          </a:p>
          <a:p>
            <a:pPr>
              <a:buNone/>
            </a:pPr>
            <a:endParaRPr lang="vi-VN" sz="6500" dirty="0" smtClean="0"/>
          </a:p>
          <a:p>
            <a:r>
              <a:rPr lang="vi-VN" sz="6500" b="1" dirty="0" smtClean="0"/>
              <a:t>provjerava ispravnost matematičkih postupaka i utvrđuje smislenost rješenja problema</a:t>
            </a:r>
            <a:endParaRPr lang="hr-HR" sz="6500" b="1" dirty="0" smtClean="0"/>
          </a:p>
          <a:p>
            <a:pPr>
              <a:buNone/>
            </a:pPr>
            <a:endParaRPr lang="vi-VN" sz="6500" dirty="0" smtClean="0"/>
          </a:p>
          <a:p>
            <a:r>
              <a:rPr lang="vi-VN" sz="6500" b="1" dirty="0" smtClean="0"/>
              <a:t>generalizira rješenje</a:t>
            </a:r>
            <a:r>
              <a:rPr lang="vi-VN" dirty="0" smtClean="0"/>
              <a:t/>
            </a:r>
            <a:br>
              <a:rPr lang="vi-VN" dirty="0" smtClean="0"/>
            </a:b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PRIRODA I DRUŠTVO 1.-4. r.</a:t>
            </a:r>
            <a:endParaRPr lang="hr-HR" dirty="0"/>
          </a:p>
        </p:txBody>
      </p:sp>
      <p:pic>
        <p:nvPicPr>
          <p:cNvPr id="4" name="Content Placeholder 3" descr="elementi vrednovanja_PI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2095103"/>
            <a:ext cx="8229600" cy="353615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PID: USVOJENOST ZNANJA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vi-VN" b="1" dirty="0" smtClean="0"/>
              <a:t>Usvojenost znanja</a:t>
            </a:r>
            <a:r>
              <a:rPr lang="vi-VN" dirty="0" smtClean="0"/>
              <a:t> daje procjenu postignute razine znanja koju je učenik ostvario u skladu s određenim odgojno-obrazovnim ishodima kurikuluma nastavnog predmeta Priroda i društvo. </a:t>
            </a:r>
            <a:endParaRPr lang="hr-HR" dirty="0" smtClean="0"/>
          </a:p>
          <a:p>
            <a:r>
              <a:rPr lang="vi-VN" b="1" dirty="0" smtClean="0"/>
              <a:t>Usvojenost znanja </a:t>
            </a:r>
            <a:r>
              <a:rPr lang="vi-VN" dirty="0" smtClean="0"/>
              <a:t>podrazumijeva vrednovanje ostvarenosti odgojno-obrazovnih ishoda usmenom ili pisanom provjerom kao i praktičnim radom.  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VREDNOVANJE ZA UČENJE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Odvija se </a:t>
            </a:r>
            <a:r>
              <a:rPr lang="vi-VN" dirty="0" smtClean="0"/>
              <a:t>za vrijeme učenja i poučavanja radi davanja informacija o učeničkome napredovanju te unaprjeđivanja budućega učenja i poučavanja. </a:t>
            </a:r>
            <a:endParaRPr lang="hr-HR" dirty="0" smtClean="0"/>
          </a:p>
          <a:p>
            <a:r>
              <a:rPr lang="vi-VN" dirty="0" smtClean="0"/>
              <a:t>Treba biti </a:t>
            </a:r>
            <a:r>
              <a:rPr lang="vi-VN" b="1" dirty="0" smtClean="0"/>
              <a:t>kontinuirano i integrirano u sam proces učenja i poučavanja</a:t>
            </a:r>
            <a:r>
              <a:rPr lang="vi-VN" dirty="0" smtClean="0"/>
              <a:t>.</a:t>
            </a:r>
            <a:endParaRPr lang="hr-HR" dirty="0" smtClean="0"/>
          </a:p>
          <a:p>
            <a:endParaRPr lang="hr-HR" dirty="0" smtClean="0"/>
          </a:p>
          <a:p>
            <a:r>
              <a:rPr lang="hr-HR" dirty="0" smtClean="0"/>
              <a:t>METODE: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PID: ISTRAŽIVAČKE VJEŠTINE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401080" cy="5643578"/>
          </a:xfrm>
        </p:spPr>
        <p:txBody>
          <a:bodyPr>
            <a:noAutofit/>
          </a:bodyPr>
          <a:lstStyle/>
          <a:p>
            <a:r>
              <a:rPr lang="vi-VN" sz="2400" b="1" dirty="0" smtClean="0">
                <a:latin typeface="Calibri" pitchFamily="34" charset="0"/>
                <a:cs typeface="Calibri" pitchFamily="34" charset="0"/>
              </a:rPr>
              <a:t>vrednuju se vještine učenika praćenjem njegovih aktivnosti i/ili rezultata tih aktivnosti koje je učenik pokazao ostvarujući određene odgojno-obrazovne ishode.</a:t>
            </a:r>
            <a:endParaRPr lang="hr-HR" sz="2400" b="1" dirty="0" smtClean="0"/>
          </a:p>
          <a:p>
            <a:r>
              <a:rPr lang="hr-HR" sz="2400" b="1" dirty="0" smtClean="0"/>
              <a:t>učenik odgojno-obrazovne ishode svih koncepata  ostvaruje primjenom istraživačkog pristupa.</a:t>
            </a:r>
          </a:p>
          <a:p>
            <a:r>
              <a:rPr lang="hr-HR" sz="2400" b="1" dirty="0" smtClean="0">
                <a:latin typeface="Calibri" pitchFamily="34" charset="0"/>
                <a:cs typeface="Calibri" pitchFamily="34" charset="0"/>
              </a:rPr>
              <a:t>     </a:t>
            </a:r>
            <a:r>
              <a:rPr lang="vi-VN" sz="2400" b="1" dirty="0" smtClean="0">
                <a:latin typeface="Calibri" pitchFamily="34" charset="0"/>
                <a:cs typeface="Calibri" pitchFamily="34" charset="0"/>
              </a:rPr>
              <a:t>učenici prikupljaju podatke i informacije, uspoređuju, analiziraju, generaliziraju, zaključuju, rješavaju probleme, izrađuju grafičke prikaze, skice, umne i konceptualne mape, praktično izrađuju i modeliraju, demonstriraju... </a:t>
            </a:r>
            <a:endParaRPr lang="hr-HR" sz="2400" b="1" dirty="0" smtClean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endParaRPr lang="hr-HR" sz="2400" b="1" dirty="0" smtClean="0"/>
          </a:p>
          <a:p>
            <a:r>
              <a:rPr lang="hr-HR" sz="2400" b="1" dirty="0" smtClean="0">
                <a:solidFill>
                  <a:srgbClr val="FF0000"/>
                </a:solidFill>
              </a:rPr>
              <a:t>NE VREDNUJE  </a:t>
            </a:r>
            <a:r>
              <a:rPr lang="hr-HR" sz="2400" b="1" dirty="0" smtClean="0"/>
              <a:t>se samo krajnji rezultat istraživačkog pristupa već i pojedinih koraka u razvijanju istraživačkih vještina.  </a:t>
            </a:r>
            <a:endParaRPr lang="hr-HR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974"/>
          </a:xfrm>
        </p:spPr>
        <p:txBody>
          <a:bodyPr/>
          <a:lstStyle/>
          <a:p>
            <a:r>
              <a:rPr lang="hr-HR" dirty="0" smtClean="0"/>
              <a:t>PID – elementi vrednovanja</a:t>
            </a:r>
            <a:endParaRPr lang="hr-HR" dirty="0"/>
          </a:p>
        </p:txBody>
      </p:sp>
      <p:pic>
        <p:nvPicPr>
          <p:cNvPr id="4" name="Content Placeholder 3" descr="ELEMENTI VREDNOVANJA PID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20" y="1500174"/>
            <a:ext cx="9126636" cy="535782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TJELESNA I ZDRAVSTVENA KULTURA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Vrednovanje se temelji na razinama usvojenosti odgojno-obrazovnih ishoda</a:t>
            </a:r>
          </a:p>
          <a:p>
            <a:r>
              <a:rPr lang="hr-HR" dirty="0" smtClean="0"/>
              <a:t>  poštuju se osobnosti učenika </a:t>
            </a:r>
          </a:p>
          <a:p>
            <a:r>
              <a:rPr lang="hr-HR" dirty="0" smtClean="0"/>
              <a:t>individualizirani pristup</a:t>
            </a:r>
          </a:p>
          <a:p>
            <a:r>
              <a:rPr lang="hr-HR" dirty="0" smtClean="0"/>
              <a:t>Učenicima u kojih su opažena odstupanja u ostvarivanju odgojno - obrazovnih ishoda potrebno je pružiti odgovarajuću odgojno - obrazovnu potporu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TJELESNA I ZDRAVSTVENA KULTURA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Naglasak vrednovanja je na </a:t>
            </a:r>
            <a:r>
              <a:rPr lang="hr-HR" dirty="0" smtClean="0">
                <a:solidFill>
                  <a:srgbClr val="C00000"/>
                </a:solidFill>
              </a:rPr>
              <a:t>kriterijskom praćenju i provjeravanju odgojno-obrazovnih postignuća te razvoju sposobnosti</a:t>
            </a:r>
            <a:r>
              <a:rPr lang="hr-HR" dirty="0" smtClean="0"/>
              <a:t>, pri čemu vrednovanje može biti iskazano i sumativnom ocjenom u ovisnosti o pozitivnim pomacima koje je učenik postigao.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TZK: SASTAVNICE VREDNOVANJA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r-HR" dirty="0" smtClean="0">
                <a:latin typeface="Calibri" pitchFamily="34" charset="0"/>
                <a:cs typeface="Calibri" pitchFamily="34" charset="0"/>
              </a:rPr>
              <a:t>Praćenje – postupak sustavnog uvida, prikupljanja i bilježenja podataka o svim zdravstvenim, kineziološkim, psihološkim, pedagoškim i socijalnim pojavnostima kod učenika, o postignutoj razini kompetencija i postavljenim ishodima definiranim  predmetnim kurikulumom </a:t>
            </a:r>
          </a:p>
          <a:p>
            <a:r>
              <a:rPr lang="hr-HR" dirty="0" smtClean="0">
                <a:latin typeface="Calibri" pitchFamily="34" charset="0"/>
                <a:cs typeface="Calibri" pitchFamily="34" charset="0"/>
              </a:rPr>
              <a:t>  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>Provjeravanje –višekratni, planirani i organizirani postupak (čin) utvrđivanja stanja učenika i procjena postignute razine kompetencija u nastavnom predmetu. Vrednujemo ih pomoću metoda provjeravanja (metoda uvida, metoda mjerenja i metoda anketiranja) pri čemu kao rezultat dobijemo konkretne vrijednosti izražene brojkom i jedinicom mjere (metar, minuta, kilogrami, broj postignutih ponavljanja). </a:t>
            </a:r>
            <a:endParaRPr lang="hr-HR" dirty="0" smtClean="0">
              <a:latin typeface="Calibri" pitchFamily="34" charset="0"/>
              <a:cs typeface="Calibri" pitchFamily="34" charset="0"/>
            </a:endParaRPr>
          </a:p>
          <a:p>
            <a:r>
              <a:rPr lang="hr-HR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Opisno i brojčano ocjenjivanje</a:t>
            </a:r>
            <a:endParaRPr lang="hr-HR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TZK: ELEMENTI VREDNOVANJA</a:t>
            </a:r>
            <a:endParaRPr lang="hr-HR" dirty="0"/>
          </a:p>
        </p:txBody>
      </p:sp>
      <p:pic>
        <p:nvPicPr>
          <p:cNvPr id="4" name="Content Placeholder 3" descr="TZK elementi vrednovanja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142984"/>
            <a:ext cx="9176782" cy="5715016"/>
          </a:xfrm>
        </p:spPr>
      </p:pic>
      <p:sp>
        <p:nvSpPr>
          <p:cNvPr id="5" name="TextBox 4"/>
          <p:cNvSpPr txBox="1"/>
          <p:nvPr/>
        </p:nvSpPr>
        <p:spPr>
          <a:xfrm>
            <a:off x="1142976" y="2285992"/>
            <a:ext cx="6552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rgbClr val="FFFF00"/>
                </a:solidFill>
              </a:rPr>
              <a:t>40%</a:t>
            </a:r>
            <a:endParaRPr lang="hr-HR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00166" y="3929066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>
                <a:solidFill>
                  <a:srgbClr val="FFFF00"/>
                </a:solidFill>
              </a:rPr>
              <a:t>10%</a:t>
            </a:r>
            <a:endParaRPr lang="hr-HR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57290" y="6000768"/>
            <a:ext cx="7266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rgbClr val="FFFF00"/>
                </a:solidFill>
              </a:rPr>
              <a:t>50%</a:t>
            </a:r>
            <a:endParaRPr lang="hr-HR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LIKOVNA KULTURA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r-HR" dirty="0" smtClean="0"/>
              <a:t>Učenje (usvajanje znanja, sposobnosti i vještina) odvija se povezano sa stvaralačkim procesom</a:t>
            </a:r>
          </a:p>
          <a:p>
            <a:pPr>
              <a:buNone/>
            </a:pPr>
            <a:r>
              <a:rPr lang="hr-HR" dirty="0" smtClean="0">
                <a:solidFill>
                  <a:srgbClr val="C00000"/>
                </a:solidFill>
              </a:rPr>
              <a:t>Vrednovanje za učenje i vrednovanje kao učenje</a:t>
            </a:r>
          </a:p>
          <a:p>
            <a:pPr>
              <a:buNone/>
            </a:pPr>
            <a:r>
              <a:rPr lang="hr-HR" dirty="0" smtClean="0"/>
              <a:t>Metode i tehnike vrednovanja za učenje i vrednovanja kao učenje slične su metodama i tehnikama u koje se koriste u drugim nastavnim predmetima, no sadrže modifikacije sukladne specifičnostima predmeta.  </a:t>
            </a:r>
            <a:endParaRPr lang="hr-HR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hr-HR" dirty="0" smtClean="0"/>
              <a:t>Moguće metode i tehnike vrednovanja:</a:t>
            </a:r>
          </a:p>
          <a:p>
            <a:pPr>
              <a:buNone/>
            </a:pPr>
            <a:endParaRPr lang="hr-HR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LIKOVNA KULTURA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Moguće metode i tehnike vrednovanja:</a:t>
            </a:r>
          </a:p>
          <a:p>
            <a:pPr>
              <a:buNone/>
            </a:pPr>
            <a:r>
              <a:rPr lang="hr-HR" u="sng" dirty="0" smtClean="0"/>
              <a:t>praćenje tijekom rada </a:t>
            </a:r>
            <a:r>
              <a:rPr lang="hr-HR" dirty="0" smtClean="0"/>
              <a:t>– davanje brzih povratnih informacija postavljanjem  usmjeravajućih pitanja učenicima, odgovori na pitanja učenika</a:t>
            </a:r>
          </a:p>
          <a:p>
            <a:pPr>
              <a:buNone/>
            </a:pPr>
            <a:r>
              <a:rPr lang="hr-HR" u="sng" dirty="0" smtClean="0"/>
              <a:t>portfolio</a:t>
            </a:r>
            <a:r>
              <a:rPr lang="hr-HR" dirty="0" smtClean="0"/>
              <a:t> (digitalni ili u likovnoj mapi) </a:t>
            </a:r>
          </a:p>
          <a:p>
            <a:pPr>
              <a:buNone/>
            </a:pPr>
            <a:r>
              <a:rPr lang="hr-HR" u="sng" dirty="0" smtClean="0"/>
              <a:t>rasprava/ razgovor (</a:t>
            </a:r>
            <a:r>
              <a:rPr lang="hr-HR" dirty="0" smtClean="0"/>
              <a:t>bilo koji dio sata, pri analizi lik.radova, tijekom izrade,vježbe u uvodnom dijelu, liste procjene, izlazne kartice,promatranje umjet. djela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Likovna kultura- ostale metode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286412"/>
          </a:xfrm>
        </p:spPr>
        <p:txBody>
          <a:bodyPr>
            <a:normAutofit fontScale="70000" lnSpcReduction="20000"/>
          </a:bodyPr>
          <a:lstStyle/>
          <a:p>
            <a:r>
              <a:rPr lang="hr-HR" dirty="0" smtClean="0"/>
              <a:t>zadatci za primjenu znanja i vještina u novim situacijama      </a:t>
            </a:r>
          </a:p>
          <a:p>
            <a:r>
              <a:rPr lang="hr-HR" dirty="0" smtClean="0"/>
              <a:t>ljestvice za procjenu razina primjene znanja i vještina tijekom stvaralačkog procesa     </a:t>
            </a:r>
          </a:p>
          <a:p>
            <a:r>
              <a:rPr lang="hr-HR" dirty="0" smtClean="0"/>
              <a:t>odabir vrsta zadataka prema motivaciji i interesu učenika      </a:t>
            </a:r>
          </a:p>
          <a:p>
            <a:r>
              <a:rPr lang="hr-HR" dirty="0" smtClean="0"/>
              <a:t>izlazne kartice kojima učenici daju sebi i učiteljima jednostavnu povratnu informaciju o zadovoljstvu učinjenim, o naučenome, o vlastitom sudjelovanju, odnosima tijekom rada itd.  </a:t>
            </a:r>
          </a:p>
          <a:p>
            <a:r>
              <a:rPr lang="hr-HR" dirty="0" smtClean="0"/>
              <a:t>vršnjačko vrednovanje  </a:t>
            </a:r>
          </a:p>
          <a:p>
            <a:r>
              <a:rPr lang="hr-HR" dirty="0" smtClean="0"/>
              <a:t>komparacija (procesa i radova); može se voditi na kraju ili tijekom procesa izrade likovnih radova  </a:t>
            </a:r>
          </a:p>
          <a:p>
            <a:r>
              <a:rPr lang="hr-HR" dirty="0" smtClean="0"/>
              <a:t>samorefleksija i samovrednovanje - potaknuto pitanjima učitelja ili aktivnostima ili zadacima koje učenik izvodi </a:t>
            </a:r>
          </a:p>
          <a:p>
            <a:r>
              <a:rPr lang="hr-HR" dirty="0" smtClean="0"/>
              <a:t>digitalni kvizovi ili igre za učenje  </a:t>
            </a:r>
          </a:p>
          <a:p>
            <a:pPr>
              <a:buNone/>
            </a:pPr>
            <a:r>
              <a:rPr lang="hr-HR" dirty="0" smtClean="0"/>
              <a:t>  mogu se koristiti  za   ponavljnje gradiva, otkrivanje/usvajanje likovnih pojmova, poticanje mašte učenika, upoznavanje umjetničkih djela  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Likovna kultura- Vrednovanje naučenoga  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 fontScale="70000" lnSpcReduction="20000"/>
          </a:bodyPr>
          <a:lstStyle/>
          <a:p>
            <a:r>
              <a:rPr lang="hr-HR" dirty="0" smtClean="0"/>
              <a:t>STARI PRISTUP-vrednovanje naučenoga u nastavi Likovne kulture prvenstveno se poistovjećuje s vrednovanjem likovnog rada kao pokazatelja učenikove usvojenosti sadržaja. </a:t>
            </a:r>
          </a:p>
          <a:p>
            <a:r>
              <a:rPr lang="hr-HR" dirty="0" smtClean="0"/>
              <a:t>NOVI PRISTUP- uključuje šire sagledavanje stvaralačkog procesa te se osim gotovog likovnog ili vizualnog rada prati diskusija, skice i bilješke iz kojih je vidljivo učenikovo sudjelovanje u različitim etapama rada.  </a:t>
            </a:r>
          </a:p>
          <a:p>
            <a:pPr>
              <a:buNone/>
            </a:pPr>
            <a:r>
              <a:rPr lang="hr-HR" dirty="0" smtClean="0"/>
              <a:t>Elementi ocjenjivanja i vrednovanja uključuju:  </a:t>
            </a:r>
          </a:p>
          <a:p>
            <a:r>
              <a:rPr lang="hr-HR" dirty="0" smtClean="0"/>
              <a:t>stvaralaštvo   </a:t>
            </a:r>
          </a:p>
          <a:p>
            <a:r>
              <a:rPr lang="hr-HR" dirty="0" smtClean="0"/>
              <a:t>produktivnost  </a:t>
            </a:r>
          </a:p>
          <a:p>
            <a:r>
              <a:rPr lang="hr-HR" dirty="0" smtClean="0"/>
              <a:t>kritički stav i kontekst  </a:t>
            </a:r>
          </a:p>
          <a:p>
            <a:pPr>
              <a:buNone/>
            </a:pPr>
            <a:r>
              <a:rPr lang="hr-HR" dirty="0" smtClean="0"/>
              <a:t>Dosadašnji pristup vrednovanju možemo poistovjetiti s elementom ocjenjivanja i vrednovanja produktivnost dok se elementi stvaralaštvo i kritički stav i kontekst odnose na navedeno proširenje.  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VREDNOVANJE ZA </a:t>
            </a:r>
            <a:r>
              <a:rPr lang="hr-HR" dirty="0" smtClean="0"/>
              <a:t>UČENJE- METODE</a:t>
            </a:r>
            <a:endParaRPr lang="hr-HR" dirty="0"/>
          </a:p>
        </p:txBody>
      </p:sp>
      <p:pic>
        <p:nvPicPr>
          <p:cNvPr id="4" name="Content Placeholder 3" descr="ZA UČENJ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85852" y="1242977"/>
            <a:ext cx="6683772" cy="532929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LK- STVARALAŠTVO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hr-HR" dirty="0" smtClean="0"/>
              <a:t>Prati se:  </a:t>
            </a:r>
          </a:p>
          <a:p>
            <a:r>
              <a:rPr lang="hr-HR" dirty="0" smtClean="0"/>
              <a:t>stvaranje udaljenih asocijacija (izbjegavanje šablonskih i stereotipnih prikaza)   </a:t>
            </a:r>
          </a:p>
          <a:p>
            <a:r>
              <a:rPr lang="hr-HR" dirty="0" smtClean="0"/>
              <a:t>sposobnost improvizacije   </a:t>
            </a:r>
          </a:p>
          <a:p>
            <a:r>
              <a:rPr lang="hr-HR" dirty="0" smtClean="0"/>
              <a:t>prepoznavanje učinjenog na temelju kojeg se poduzimaju sljedeći koraci    </a:t>
            </a:r>
          </a:p>
          <a:p>
            <a:r>
              <a:rPr lang="hr-HR" dirty="0" smtClean="0"/>
              <a:t>Načini praćenja: diskusija, skice, bilješke (razrada procesa izvedbe), likovni ili vizualni rad   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LK- PRODUKTIVNOST ( </a:t>
            </a:r>
            <a:r>
              <a:rPr lang="hr-HR" sz="3300" dirty="0" smtClean="0"/>
              <a:t>likovni i vizualni izraz, realizacija ideje u formi, materijalu i mediju)</a:t>
            </a:r>
            <a:endParaRPr lang="hr-HR" sz="3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/>
              <a:t>Prati se:  </a:t>
            </a:r>
          </a:p>
          <a:p>
            <a:r>
              <a:rPr lang="hr-HR" dirty="0" smtClean="0"/>
              <a:t>uporaba likovnog jezika, likovnih materijala, tehnika i/ili vizualnih medija; estetska osjetljivost    </a:t>
            </a:r>
          </a:p>
          <a:p>
            <a:r>
              <a:rPr lang="hr-HR" dirty="0" smtClean="0"/>
              <a:t> interpretacija teme  ili motiva  </a:t>
            </a:r>
          </a:p>
          <a:p>
            <a:r>
              <a:rPr lang="hr-HR" dirty="0" smtClean="0"/>
              <a:t>uloženi trud, dovršenost radova     </a:t>
            </a:r>
          </a:p>
          <a:p>
            <a:r>
              <a:rPr lang="hr-HR" dirty="0" smtClean="0"/>
              <a:t>Načini praćenja: likovni ili vizualni rad  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LK- KRITIČKO MIŠLJENJE I KONTEKST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hr-HR" dirty="0" smtClean="0"/>
              <a:t>Način na koji učenik sagledava proces stvaranja i njegov rezultat; sagledavanje umjetničkog djela i njegovog konteksta</a:t>
            </a:r>
          </a:p>
          <a:p>
            <a:pPr>
              <a:buNone/>
            </a:pPr>
            <a:r>
              <a:rPr lang="vi-VN" dirty="0" smtClean="0"/>
              <a:t>Prati se:  </a:t>
            </a:r>
          </a:p>
          <a:p>
            <a:r>
              <a:rPr lang="vi-VN" dirty="0" smtClean="0"/>
              <a:t>opisivanje i uspoređivanje vlastitog likovnog i vizualnog uratka te uradaka drugih učenika   </a:t>
            </a:r>
          </a:p>
          <a:p>
            <a:r>
              <a:rPr lang="vi-VN" dirty="0" smtClean="0"/>
              <a:t>povezivanje umjetničkih djela, interpretirane teme, učenikova likovnoga ili vizualnoga izraza te okoline  </a:t>
            </a:r>
          </a:p>
          <a:p>
            <a:r>
              <a:rPr lang="vi-VN" dirty="0" smtClean="0"/>
              <a:t>Načini praćenja: diskusija, likovni ili vizualni rad  </a:t>
            </a:r>
            <a:endParaRPr lang="hr-HR" dirty="0" smtClean="0"/>
          </a:p>
          <a:p>
            <a:r>
              <a:rPr lang="hr-HR" dirty="0" smtClean="0"/>
              <a:t>PRAĆENJE:</a:t>
            </a:r>
            <a:endParaRPr lang="vi-VN" dirty="0" smtClean="0"/>
          </a:p>
          <a:p>
            <a:pPr>
              <a:buNone/>
            </a:pP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LK- KRITIČKO MIŠLJENJE I KONTEKST 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vi-VN" dirty="0" smtClean="0"/>
              <a:t>Učitelj prati i po potrebi daje opisnu procjenu generičkih kompetencija: odgovornost, samostalnost i samoinicijativnost, komunikacija i suradnja:    </a:t>
            </a:r>
          </a:p>
          <a:p>
            <a:r>
              <a:rPr lang="vi-VN" dirty="0" smtClean="0"/>
              <a:t>odgovoran pristup radu, motivacija, aktivno sudjelovanje u svim etapama učenja i poučavanja, uvažavanje mišljenja drugih, samoinicijativnost u radu    </a:t>
            </a:r>
          </a:p>
          <a:p>
            <a:r>
              <a:rPr lang="vi-VN" dirty="0" smtClean="0"/>
              <a:t>stupanj suradničkoga učenja i komunikacije, tolerancija, uvažavanje i vrednovanje tuđega mišljenja, aktivnost u radu u skupini ili u radu u paru, doprinos radu skupine. 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GLAZBENA KULTURA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143536"/>
          </a:xfrm>
        </p:spPr>
        <p:txBody>
          <a:bodyPr>
            <a:normAutofit fontScale="92500" lnSpcReduction="10000"/>
          </a:bodyPr>
          <a:lstStyle/>
          <a:p>
            <a:r>
              <a:rPr lang="vi-VN" dirty="0" smtClean="0"/>
              <a:t>Praćenje i vrednovanje</a:t>
            </a:r>
            <a:r>
              <a:rPr lang="hr-HR" dirty="0" smtClean="0"/>
              <a:t>, NA SVAKOM SATU,</a:t>
            </a:r>
            <a:r>
              <a:rPr lang="vi-VN" dirty="0" smtClean="0"/>
              <a:t> treba se odvijati prirodno, ne stvarajući stresnu situaciju za učenike. </a:t>
            </a:r>
            <a:endParaRPr lang="hr-HR" dirty="0" smtClean="0"/>
          </a:p>
          <a:p>
            <a:r>
              <a:rPr lang="vi-VN" dirty="0" smtClean="0"/>
              <a:t>Temeljni pristupi: vrednovanje za učenje, vrednovanje kao učenje i vrednovanje naučenog. </a:t>
            </a:r>
            <a:endParaRPr lang="hr-HR" dirty="0" smtClean="0"/>
          </a:p>
          <a:p>
            <a:r>
              <a:rPr lang="vi-VN" dirty="0" smtClean="0"/>
              <a:t>U aktivnostima Glazbene kulture mogu sudjelovati svi učenici bez obzira na teškoće. </a:t>
            </a:r>
            <a:endParaRPr lang="hr-HR" dirty="0" smtClean="0"/>
          </a:p>
          <a:p>
            <a:r>
              <a:rPr lang="vi-VN" dirty="0" smtClean="0"/>
              <a:t>Poželjno je vrednovati </a:t>
            </a:r>
            <a:r>
              <a:rPr lang="vi-VN" dirty="0" smtClean="0">
                <a:solidFill>
                  <a:srgbClr val="C00000"/>
                </a:solidFill>
              </a:rPr>
              <a:t>skupne izvedbe, a poticati solo-izvedbe </a:t>
            </a:r>
            <a:r>
              <a:rPr lang="vi-VN" dirty="0" smtClean="0"/>
              <a:t>koje se tada može i vrednovati. 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GLAZBENA KULTURA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>
            <a:normAutofit fontScale="25000" lnSpcReduction="20000"/>
          </a:bodyPr>
          <a:lstStyle/>
          <a:p>
            <a:r>
              <a:rPr lang="vi-VN" sz="7400" dirty="0" smtClean="0"/>
              <a:t>Vrednovanje </a:t>
            </a:r>
            <a:r>
              <a:rPr lang="vi-VN" sz="7400" dirty="0" smtClean="0">
                <a:solidFill>
                  <a:srgbClr val="C00000"/>
                </a:solidFill>
              </a:rPr>
              <a:t>za učenje</a:t>
            </a:r>
            <a:r>
              <a:rPr lang="vi-VN" sz="7400" dirty="0" smtClean="0"/>
              <a:t>: Učitelj će pratiti individualni i skupni napredak učenika za što će učenici dobiti pravovremenu povratnu informaciju i prijedloge za unapređivanje učenja. </a:t>
            </a:r>
            <a:endParaRPr lang="hr-HR" sz="7400" dirty="0" smtClean="0"/>
          </a:p>
          <a:p>
            <a:pPr>
              <a:buNone/>
            </a:pPr>
            <a:endParaRPr lang="vi-VN" sz="7400" dirty="0" smtClean="0"/>
          </a:p>
          <a:p>
            <a:r>
              <a:rPr lang="vi-VN" sz="7400" dirty="0" smtClean="0"/>
              <a:t>Vrednovanje </a:t>
            </a:r>
            <a:r>
              <a:rPr lang="vi-VN" sz="7400" dirty="0" smtClean="0">
                <a:solidFill>
                  <a:srgbClr val="C00000"/>
                </a:solidFill>
              </a:rPr>
              <a:t>kao učenje</a:t>
            </a:r>
            <a:r>
              <a:rPr lang="vi-VN" sz="7400" dirty="0" smtClean="0"/>
              <a:t>: Učenici će i sami pratiti svoj napredak ili pratiti napredak svojih vršnjaka.  </a:t>
            </a:r>
            <a:endParaRPr lang="hr-HR" sz="7400" dirty="0" smtClean="0"/>
          </a:p>
          <a:p>
            <a:pPr>
              <a:buNone/>
            </a:pPr>
            <a:endParaRPr lang="vi-VN" sz="7400" dirty="0" smtClean="0"/>
          </a:p>
          <a:p>
            <a:r>
              <a:rPr lang="hr-HR" sz="7400" dirty="0" smtClean="0">
                <a:latin typeface="Arial" pitchFamily="34" charset="0"/>
                <a:cs typeface="Arial" pitchFamily="34" charset="0"/>
              </a:rPr>
              <a:t>Vrednovanje </a:t>
            </a:r>
            <a:r>
              <a:rPr lang="hr-HR" sz="7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naučenoga</a:t>
            </a:r>
            <a:r>
              <a:rPr lang="hr-HR" sz="7400" dirty="0" smtClean="0">
                <a:latin typeface="Arial" pitchFamily="34" charset="0"/>
                <a:cs typeface="Arial" pitchFamily="34" charset="0"/>
              </a:rPr>
              <a:t>  ovisi o komponentama vrednovanja za određeni razred </a:t>
            </a:r>
          </a:p>
          <a:p>
            <a:pPr>
              <a:buNone/>
            </a:pPr>
            <a:r>
              <a:rPr lang="hr-HR" sz="7400" dirty="0" smtClean="0">
                <a:latin typeface="Arial" pitchFamily="34" charset="0"/>
                <a:cs typeface="Arial" pitchFamily="34" charset="0"/>
              </a:rPr>
              <a:t>     Ne ocjenjuje se umješnost (vještina) izvedbe pjevanja ili sviranja već  individualna aktivnost učenika i njihova uključenost tijekom poučavanja, imajući pri tom u vidu da se glazbene sposobnosti razvijaju.</a:t>
            </a:r>
          </a:p>
          <a:p>
            <a:endParaRPr lang="hr-HR" sz="7400" dirty="0" smtClean="0"/>
          </a:p>
          <a:p>
            <a:r>
              <a:rPr lang="vi-VN" sz="7400" dirty="0" smtClean="0">
                <a:solidFill>
                  <a:srgbClr val="C00000"/>
                </a:solidFill>
              </a:rPr>
              <a:t>Preporuča se formativno vrednovanje </a:t>
            </a:r>
            <a:r>
              <a:rPr lang="vi-VN" sz="7400" dirty="0" smtClean="0"/>
              <a:t>odgojno obrazovnog ishoda OŠ GK A.1.1., OŠ GK A.2.1., OŠ GK A.3.1. Učenik poznaje određeni broj skladbi. Domena  Glazba u kontekstu realizira se kroz ishode A i B domene te se kroz njih i vrednuje sumativno (ocjenom). </a:t>
            </a:r>
            <a:endParaRPr lang="hr-HR" sz="7400" dirty="0" smtClean="0"/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GLAZBENA KULTURA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vi-VN" b="1" dirty="0" smtClean="0"/>
              <a:t>Slušanje i poznavanje glazbe</a:t>
            </a:r>
            <a:endParaRPr lang="vi-VN" dirty="0" smtClean="0"/>
          </a:p>
          <a:p>
            <a:pPr>
              <a:buNone/>
            </a:pPr>
            <a:r>
              <a:rPr lang="vi-VN" dirty="0" smtClean="0"/>
              <a:t>Opažanje, razlikovanje i analiza glazbeno-izražajnih sastavnica:  tempo-puls-metar-ritam, visina tona, melodija, dinamika, boja/izvođači, organizacija (oblik i vrsta),  ugođaj i karakter (koji ovise o obilježjima ostalih sastavnica). Slušno identificiranje: naziva skladbe i skladatelja, različitih vrsta glazbe.  </a:t>
            </a:r>
            <a:endParaRPr lang="hr-HR" dirty="0" smtClean="0"/>
          </a:p>
          <a:p>
            <a:r>
              <a:rPr lang="vi-VN" b="1" dirty="0" smtClean="0"/>
              <a:t>Izražavanje glazbom i uz glazbu</a:t>
            </a:r>
            <a:endParaRPr lang="vi-VN" dirty="0" smtClean="0"/>
          </a:p>
          <a:p>
            <a:pPr>
              <a:buNone/>
            </a:pPr>
            <a:r>
              <a:rPr lang="vi-VN" dirty="0" smtClean="0"/>
              <a:t>Izražavanje i izvođenje: uključenost učenika u realizaciju skupnih glazbenih aktivnosti, poticajno vrednovanje svakog napretka u razvoju vještina, izražena motiviranost za pojedine aktivnosti. </a:t>
            </a:r>
          </a:p>
          <a:p>
            <a:endParaRPr lang="vi-VN" dirty="0" smtClean="0"/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VREDNOVANJE KAO UČENJE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podrazumijeva </a:t>
            </a:r>
            <a:r>
              <a:rPr lang="hr-HR" b="1" dirty="0" smtClean="0"/>
              <a:t>samovrednovanje</a:t>
            </a:r>
            <a:r>
              <a:rPr lang="hr-HR" dirty="0" smtClean="0"/>
              <a:t> </a:t>
            </a:r>
          </a:p>
          <a:p>
            <a:pPr>
              <a:buNone/>
            </a:pPr>
            <a:r>
              <a:rPr lang="hr-HR" dirty="0" smtClean="0"/>
              <a:t>   (samorefleksiju)</a:t>
            </a:r>
            <a:r>
              <a:rPr lang="hr-HR" b="1" dirty="0" smtClean="0"/>
              <a:t> </a:t>
            </a:r>
            <a:r>
              <a:rPr lang="hr-HR" dirty="0" smtClean="0"/>
              <a:t>i </a:t>
            </a:r>
            <a:r>
              <a:rPr lang="hr-HR" b="1" dirty="0" smtClean="0"/>
              <a:t>vršnjačko vrednovanje</a:t>
            </a:r>
            <a:r>
              <a:rPr lang="hr-HR" dirty="0" smtClean="0"/>
              <a:t>. </a:t>
            </a:r>
          </a:p>
          <a:p>
            <a:pPr>
              <a:buNone/>
            </a:pPr>
            <a:r>
              <a:rPr lang="hr-HR" dirty="0" smtClean="0"/>
              <a:t>   Provodi se radi poticanja učeničkih refleksija o učenju. Ovaj pristup vrednovanju važno je integrirati u nastavni proces kako bi učenici promišljali o svom učenju, što je preduvjet razvoja </a:t>
            </a:r>
            <a:r>
              <a:rPr lang="hr-HR" b="1" dirty="0" smtClean="0"/>
              <a:t>samoreguliranog  pristupa  učenju</a:t>
            </a:r>
            <a:r>
              <a:rPr lang="hr-HR" dirty="0" smtClean="0"/>
              <a:t>.</a:t>
            </a:r>
          </a:p>
          <a:p>
            <a:endParaRPr lang="hr-HR" dirty="0" smtClean="0"/>
          </a:p>
          <a:p>
            <a:r>
              <a:rPr lang="hr-HR" dirty="0" smtClean="0"/>
              <a:t>METODE: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VREDNOVANJE KAO </a:t>
            </a:r>
            <a:r>
              <a:rPr lang="hr-HR" dirty="0" smtClean="0"/>
              <a:t>UČENJE- METODE</a:t>
            </a:r>
            <a:endParaRPr lang="hr-HR" dirty="0"/>
          </a:p>
        </p:txBody>
      </p:sp>
      <p:pic>
        <p:nvPicPr>
          <p:cNvPr id="4" name="Content Placeholder 3" descr="KAO UČENJE METOD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12269" y="1285860"/>
            <a:ext cx="7506570" cy="528641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VREDNOVANJE NAUČENOGA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UTVRĐIVANJE RAZINE OSTVARENOSTI ISHODA</a:t>
            </a:r>
          </a:p>
          <a:p>
            <a:r>
              <a:rPr lang="vi-VN" dirty="0" smtClean="0"/>
              <a:t>metod</a:t>
            </a:r>
            <a:r>
              <a:rPr lang="hr-HR" dirty="0" smtClean="0"/>
              <a:t>e</a:t>
            </a:r>
            <a:r>
              <a:rPr lang="vi-VN" dirty="0" smtClean="0"/>
              <a:t> vrednovanja naučenoga i  aktivnosti treba</a:t>
            </a:r>
            <a:r>
              <a:rPr lang="hr-HR" dirty="0" smtClean="0"/>
              <a:t>ju biti</a:t>
            </a:r>
            <a:r>
              <a:rPr lang="vi-VN" dirty="0" smtClean="0"/>
              <a:t> usklađen</a:t>
            </a:r>
            <a:r>
              <a:rPr lang="hr-HR" dirty="0" smtClean="0"/>
              <a:t>e</a:t>
            </a:r>
            <a:r>
              <a:rPr lang="vi-VN" dirty="0" smtClean="0"/>
              <a:t> s definiranim ishodima</a:t>
            </a:r>
            <a:endParaRPr lang="hr-HR" dirty="0" smtClean="0"/>
          </a:p>
          <a:p>
            <a:r>
              <a:rPr lang="hr-HR" dirty="0" smtClean="0"/>
              <a:t>Usklađene s metodama i aktivnostima koje su provedene </a:t>
            </a:r>
            <a:r>
              <a:rPr lang="hr-HR" dirty="0" smtClean="0">
                <a:solidFill>
                  <a:srgbClr val="FF0000"/>
                </a:solidFill>
              </a:rPr>
              <a:t>tijekom učenja i poučavanja.</a:t>
            </a:r>
          </a:p>
          <a:p>
            <a:endParaRPr lang="hr-HR" dirty="0" smtClean="0"/>
          </a:p>
          <a:p>
            <a:r>
              <a:rPr lang="hr-HR" dirty="0" smtClean="0"/>
              <a:t>METODE: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VREDNOVANJE </a:t>
            </a:r>
            <a:r>
              <a:rPr lang="hr-HR" dirty="0" smtClean="0"/>
              <a:t>NAUČENOGA- METODE</a:t>
            </a:r>
            <a:endParaRPr lang="hr-HR" dirty="0"/>
          </a:p>
        </p:txBody>
      </p:sp>
      <p:pic>
        <p:nvPicPr>
          <p:cNvPr id="4" name="Content Placeholder 3" descr="vrednovanje naučenog METODE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8662" y="1046087"/>
            <a:ext cx="7239385" cy="559762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703</Words>
  <Application>Microsoft Office PowerPoint</Application>
  <PresentationFormat>On-screen Show (4:3)</PresentationFormat>
  <Paragraphs>306</Paragraphs>
  <Slides>56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57" baseType="lpstr">
      <vt:lpstr>Office Theme</vt:lpstr>
      <vt:lpstr>ELEMENTI VREDNOVANJA U RAZREDNOJ NASTAVI</vt:lpstr>
      <vt:lpstr>Vrednovanje ( ocjenjivanje)</vt:lpstr>
      <vt:lpstr>VRSTE VREDNOVANJA</vt:lpstr>
      <vt:lpstr>VREDNOVANJE ZA UČENJE</vt:lpstr>
      <vt:lpstr>VREDNOVANJE ZA UČENJE- METODE</vt:lpstr>
      <vt:lpstr>VREDNOVANJE KAO UČENJE</vt:lpstr>
      <vt:lpstr>VREDNOVANJE KAO UČENJE- METODE</vt:lpstr>
      <vt:lpstr>VREDNOVANJE NAUČENOGA</vt:lpstr>
      <vt:lpstr>VREDNOVANJE NAUČENOGA- METODE</vt:lpstr>
      <vt:lpstr>HRVATSKI JEZIK ELEMENTI VREDNOVANJA- AKTIVNOSTI</vt:lpstr>
      <vt:lpstr>1. razred</vt:lpstr>
      <vt:lpstr>HRVATSKI JEZIK I KOMUNIKACIJA- 60%</vt:lpstr>
      <vt:lpstr>KNJIŽEVNOST I STVARALAŠTVO (1.) 30%</vt:lpstr>
      <vt:lpstr>KNJIŽEVNOST I STVARALAŠTVO- 30%</vt:lpstr>
      <vt:lpstr>KULTURA I MEDIJI (1.) 10%</vt:lpstr>
      <vt:lpstr>KULTURA I MEDIJI- 10%</vt:lpstr>
      <vt:lpstr>2. RAZRED HRVATSKI J. I KOMUNIKACIJA- 60%</vt:lpstr>
      <vt:lpstr>HRVATSKI JEZIK I KOMUNIKACIJA- 60%</vt:lpstr>
      <vt:lpstr>KNJIŽEVNOST I STVARALAŠTVO (2.) 30%</vt:lpstr>
      <vt:lpstr>KNJIŽEVNOST I STVARALAŠTVO (2.) 30%</vt:lpstr>
      <vt:lpstr>KULTURA I MEDIJI (2.) 10%</vt:lpstr>
      <vt:lpstr>3. RAZRED HRVATSKI J. I KOMUNIKACIJA- 60%</vt:lpstr>
      <vt:lpstr>3. RAZRED HRVATSKI J. I KOMUNIKACIJA- 60%</vt:lpstr>
      <vt:lpstr>KNJIŽEVNOST I STVARALAŠTVO (3.) 30%</vt:lpstr>
      <vt:lpstr>KNJIŽEVNOST I STVARALAŠTVO (3.) 30%</vt:lpstr>
      <vt:lpstr>KULTURA I MEDIJI (3.) 10%</vt:lpstr>
      <vt:lpstr>HRVATSKI J. I KOMUNIKACIJA (4.) 50%</vt:lpstr>
      <vt:lpstr>HRVATSKI J. I KOMUNIKACIJA (4.) 50%</vt:lpstr>
      <vt:lpstr>KNJIŽEVNOST I STVARALAŠTVO (4.) 40%</vt:lpstr>
      <vt:lpstr>KNJIŽEVNOST I STVARALAŠTVO (4.) 40%</vt:lpstr>
      <vt:lpstr>KULTURA I MEDIJI (4.) 10%</vt:lpstr>
      <vt:lpstr>MATEMATIKA 1.- 4. r.</vt:lpstr>
      <vt:lpstr>MATEMATIKA:USVOJENOST ZNANJA I VJEŠTINA     (40%)</vt:lpstr>
      <vt:lpstr>MATEMATIKA:USVOJENOST ZNANJA I VJEŠTINA</vt:lpstr>
      <vt:lpstr>MATEMATIČKA KOMUNIKACIJA (30%)</vt:lpstr>
      <vt:lpstr>MATEMATIČKA KOMUNIKACIJA</vt:lpstr>
      <vt:lpstr>RJEŠAVANJE PROBLEMA (30%)</vt:lpstr>
      <vt:lpstr>PRIRODA I DRUŠTVO 1.-4. r.</vt:lpstr>
      <vt:lpstr>PID: USVOJENOST ZNANJA</vt:lpstr>
      <vt:lpstr>PID: ISTRAŽIVAČKE VJEŠTINE</vt:lpstr>
      <vt:lpstr>PID – elementi vrednovanja</vt:lpstr>
      <vt:lpstr>TJELESNA I ZDRAVSTVENA KULTURA</vt:lpstr>
      <vt:lpstr>TJELESNA I ZDRAVSTVENA KULTURA</vt:lpstr>
      <vt:lpstr>TZK: SASTAVNICE VREDNOVANJA</vt:lpstr>
      <vt:lpstr>TZK: ELEMENTI VREDNOVANJA</vt:lpstr>
      <vt:lpstr>LIKOVNA KULTURA</vt:lpstr>
      <vt:lpstr>LIKOVNA KULTURA</vt:lpstr>
      <vt:lpstr>Likovna kultura- ostale metode</vt:lpstr>
      <vt:lpstr>Likovna kultura- Vrednovanje naučenoga  </vt:lpstr>
      <vt:lpstr>LK- STVARALAŠTVO</vt:lpstr>
      <vt:lpstr>LK- PRODUKTIVNOST ( likovni i vizualni izraz, realizacija ideje u formi, materijalu i mediju)</vt:lpstr>
      <vt:lpstr>LK- KRITIČKO MIŠLJENJE I KONTEKST</vt:lpstr>
      <vt:lpstr>LK- KRITIČKO MIŠLJENJE I KONTEKST  </vt:lpstr>
      <vt:lpstr>GLAZBENA KULTURA</vt:lpstr>
      <vt:lpstr>GLAZBENA KULTURA</vt:lpstr>
      <vt:lpstr>GLAZBENA KULTURA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ELEMENTI VREDNOVANJA U RAZREDNOJ NASTAVI</dc:title>
  <dc:creator>korisnik</dc:creator>
  <cp:lastModifiedBy>korisnik</cp:lastModifiedBy>
  <cp:revision>24</cp:revision>
  <dcterms:created xsi:type="dcterms:W3CDTF">2020-02-02T08:00:06Z</dcterms:created>
  <dcterms:modified xsi:type="dcterms:W3CDTF">2020-02-09T05:40:56Z</dcterms:modified>
</cp:coreProperties>
</file>