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6" r:id="rId2"/>
    <p:sldId id="297" r:id="rId3"/>
    <p:sldId id="299" r:id="rId4"/>
    <p:sldId id="295" r:id="rId5"/>
    <p:sldId id="294" r:id="rId6"/>
    <p:sldId id="262" r:id="rId7"/>
    <p:sldId id="259" r:id="rId8"/>
    <p:sldId id="258" r:id="rId9"/>
    <p:sldId id="257" r:id="rId10"/>
    <p:sldId id="264" r:id="rId11"/>
    <p:sldId id="289" r:id="rId12"/>
    <p:sldId id="267" r:id="rId13"/>
    <p:sldId id="271" r:id="rId14"/>
    <p:sldId id="277" r:id="rId15"/>
    <p:sldId id="266" r:id="rId16"/>
    <p:sldId id="269" r:id="rId17"/>
    <p:sldId id="274" r:id="rId18"/>
    <p:sldId id="270" r:id="rId19"/>
    <p:sldId id="275" r:id="rId20"/>
    <p:sldId id="272" r:id="rId21"/>
    <p:sldId id="276" r:id="rId22"/>
    <p:sldId id="286" r:id="rId23"/>
    <p:sldId id="287" r:id="rId24"/>
    <p:sldId id="288" r:id="rId25"/>
    <p:sldId id="278" r:id="rId26"/>
    <p:sldId id="279" r:id="rId27"/>
    <p:sldId id="281" r:id="rId28"/>
    <p:sldId id="283" r:id="rId29"/>
    <p:sldId id="273" r:id="rId30"/>
    <p:sldId id="284" r:id="rId31"/>
    <p:sldId id="291" r:id="rId32"/>
    <p:sldId id="290" r:id="rId33"/>
    <p:sldId id="285" r:id="rId34"/>
    <p:sldId id="292" r:id="rId35"/>
    <p:sldId id="298" r:id="rId3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46EE6-FE98-47A0-8DF3-97848C1C42D9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AE730-0C34-49EC-8B29-D570BAED61A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vrednovanje,</a:t>
            </a:r>
            <a:r>
              <a:rPr lang="hr-HR" baseline="0" dirty="0" smtClean="0"/>
              <a:t> značka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Individualno, napisati odgovor u bilježnice, VREDNOVANJE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prisjećanje, pisanje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Usmeno uz argumentaciju,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prisjećanje, pisanje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usmeno uz argumentaciju,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Individualno/frontalno-</a:t>
            </a:r>
            <a:r>
              <a:rPr lang="hr-HR" baseline="0" dirty="0" smtClean="0"/>
              <a:t> Koristiti bilješke za pripremu 1. i 2./ 3.4.5. usmeno,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Skupno</a:t>
            </a:r>
            <a:r>
              <a:rPr lang="hr-HR" baseline="0" dirty="0" smtClean="0"/>
              <a:t> / frontalno- izbor i razvrstavanje /</a:t>
            </a:r>
            <a:r>
              <a:rPr lang="hr-HR" dirty="0" smtClean="0"/>
              <a:t>PRIČANJE, navesti primjere,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Frontalno- usmeno, razumijevanje, argumentacija,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Parovi- govor</a:t>
            </a:r>
            <a:r>
              <a:rPr lang="hr-HR" baseline="0" dirty="0" smtClean="0"/>
              <a:t> uz obrazloženje, vrednovanje čačkalica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23</a:t>
            </a:fld>
            <a:endParaRPr lang="hr-H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Frontalno- govor, argumentacija,</a:t>
            </a:r>
            <a:r>
              <a:rPr lang="hr-HR" baseline="0" dirty="0" smtClean="0"/>
              <a:t> razumijevanje, vrednovanje čačkalica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24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vrednovanje,</a:t>
            </a:r>
            <a:r>
              <a:rPr lang="hr-HR" baseline="0" dirty="0" smtClean="0"/>
              <a:t> značka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Individualno/</a:t>
            </a:r>
            <a:r>
              <a:rPr lang="hr-HR" baseline="0" dirty="0" smtClean="0"/>
              <a:t> frontalno-</a:t>
            </a:r>
            <a:r>
              <a:rPr lang="hr-HR" dirty="0" smtClean="0"/>
              <a:t> govor, sjećanje, vrednovanje čačkalica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25</a:t>
            </a:fld>
            <a:endParaRPr lang="hr-H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Individualno/frontalno- govor, sjećanje,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26</a:t>
            </a:fld>
            <a:endParaRPr lang="hr-H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Parovi/ individualno -Prepoznati, odabrati, napisati / obrazložiti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27</a:t>
            </a:fld>
            <a:endParaRPr lang="hr-H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Vrednovanje- obrazloženje</a:t>
            </a:r>
            <a:r>
              <a:rPr lang="hr-HR" baseline="0" dirty="0" smtClean="0"/>
              <a:t> individualno, značka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28</a:t>
            </a:fld>
            <a:endParaRPr lang="hr-H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Parovi</a:t>
            </a:r>
            <a:r>
              <a:rPr lang="hr-HR" baseline="0" dirty="0" smtClean="0"/>
              <a:t> </a:t>
            </a:r>
            <a:r>
              <a:rPr lang="hr-HR" dirty="0" smtClean="0"/>
              <a:t>- prisjećanje, pisanje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29</a:t>
            </a:fld>
            <a:endParaRPr lang="hr-H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Individualno/frontalno- usmeno,</a:t>
            </a:r>
            <a:r>
              <a:rPr lang="hr-HR" baseline="0" dirty="0" smtClean="0"/>
              <a:t> razumijevanje, pripovijedanje, vrednovanje čačkalica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30</a:t>
            </a:fld>
            <a:endParaRPr lang="hr-H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Frontalno- kritičko mišljenje, razumijevanje,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31</a:t>
            </a:fld>
            <a:endParaRPr lang="hr-H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Frontalno- upćavanje, zaključivanje, argumentacija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32</a:t>
            </a:fld>
            <a:endParaRPr lang="hr-H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generalizacija, uopćavanje, pisanje, čitanje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33</a:t>
            </a:fld>
            <a:endParaRPr lang="hr-H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Skupno- rasprava, dogovor, suradnja, planiranje, organiziranje, izvješćivanje, vrednovanje čačkalice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34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Najava- izražavanje doživljaja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Vrednovanje i samovrednovanje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35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mtClean="0"/>
              <a:t>Učitelj upoznaje učenike s vremenom događanja,</a:t>
            </a:r>
            <a:r>
              <a:rPr lang="hr-HR" baseline="0" smtClean="0"/>
              <a:t> način života, škola /kazne/pribor, hrana, odjeća, igre i igračke...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Skupina- pisanje u bilježnice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Vrednovanje i samovrednovanje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Skupno/individualno- odabir/govor, argumentacija</a:t>
            </a:r>
            <a:r>
              <a:rPr lang="hr-HR" baseline="0" dirty="0" smtClean="0"/>
              <a:t> primjerima ( čačkalice),</a:t>
            </a:r>
            <a:r>
              <a:rPr lang="hr-HR" dirty="0" smtClean="0"/>
              <a:t> vrednovanje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analiziranje,</a:t>
            </a:r>
            <a:r>
              <a:rPr lang="hr-HR" baseline="0" dirty="0" smtClean="0"/>
              <a:t> pisanje u bilježnicu, vrednovanje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Individualno- analiza, razumijevanje, pisanje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AE730-0C34-49EC-8B29-D570BAED61A6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5F39A-A234-482C-B063-077C5AB4BB22}" type="datetimeFigureOut">
              <a:rPr lang="sr-Latn-CS" smtClean="0"/>
              <a:pPr/>
              <a:t>6.4.2019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4007A-2459-47CD-81B6-88CD528959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PRIMJER DOBRE PRAKSE</a:t>
            </a:r>
            <a:endParaRPr lang="hr-H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INOVATIVNE METODE U</a:t>
            </a:r>
          </a:p>
          <a:p>
            <a:pPr algn="ctr">
              <a:buNone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 NASTAVI LEKTIRE</a:t>
            </a: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FFC000"/>
                </a:solidFill>
                <a:latin typeface="Comic Sans MS" pitchFamily="66" charset="0"/>
              </a:rPr>
              <a:t>Prezentaciju izradila: Marina Šego, </a:t>
            </a:r>
            <a:r>
              <a:rPr lang="hr-HR" dirty="0" smtClean="0">
                <a:solidFill>
                  <a:srgbClr val="FFC000"/>
                </a:solidFill>
                <a:latin typeface="Comic Sans MS" pitchFamily="66" charset="0"/>
              </a:rPr>
              <a:t>2014.</a:t>
            </a:r>
            <a:endParaRPr lang="hr-HR" dirty="0" smtClean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PISCU...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Rodio se:</a:t>
            </a:r>
          </a:p>
          <a:p>
            <a:pPr>
              <a:buNone/>
            </a:pPr>
            <a:r>
              <a:rPr lang="hr-HR" sz="2800" dirty="0" smtClean="0">
                <a:solidFill>
                  <a:srgbClr val="FF0000"/>
                </a:solidFill>
              </a:rPr>
              <a:t>U Velikom Grđevcu kod Bjelovara 8.ožujka 1899.g.</a:t>
            </a:r>
          </a:p>
          <a:p>
            <a:pPr>
              <a:buNone/>
            </a:pPr>
            <a:endParaRPr lang="hr-HR" sz="2800" dirty="0" smtClean="0">
              <a:solidFill>
                <a:srgbClr val="FF0000"/>
              </a:solidFill>
            </a:endParaRPr>
          </a:p>
          <a:p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Živio je :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>
                    <a:lumMod val="75000"/>
                  </a:schemeClr>
                </a:solidFill>
              </a:rPr>
              <a:t>U 19. i 20. stoljeću- 2. tisućljeće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>
                    <a:lumMod val="75000"/>
                  </a:schemeClr>
                </a:solidFill>
              </a:rPr>
              <a:t>Zanimanje: učitelj</a:t>
            </a:r>
          </a:p>
          <a:p>
            <a:pPr>
              <a:buNone/>
            </a:pPr>
            <a:endParaRPr lang="hr-H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Dječji filmovi:</a:t>
            </a:r>
          </a:p>
          <a:p>
            <a:pPr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Vlak u snijegu, Družba Pere Kvržice</a:t>
            </a:r>
          </a:p>
          <a:p>
            <a:pPr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vl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214422"/>
            <a:ext cx="6858048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TVOJ  DOJAM          </a:t>
            </a:r>
            <a:r>
              <a:rPr lang="hr-HR" sz="1600" dirty="0" smtClean="0">
                <a:latin typeface="Comic Sans MS" pitchFamily="66" charset="0"/>
              </a:rPr>
              <a:t>(S/I)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Kakve događaje opisuje ovaj roman?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čudnovate, nestvarne, smiješne, strašne, </a:t>
            </a:r>
          </a:p>
          <a:p>
            <a:pPr>
              <a:buNone/>
            </a:pPr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     tužne, stvarne, izmišljene, vesele</a:t>
            </a:r>
          </a:p>
          <a:p>
            <a:pPr>
              <a:buNone/>
            </a:pPr>
            <a:endParaRPr lang="hr-H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vlak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4286256"/>
            <a:ext cx="2786082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GLAVNI DOGAĐAJ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Igra svadbe</a:t>
            </a:r>
          </a:p>
          <a:p>
            <a:r>
              <a:rPr lang="hr-HR" dirty="0" smtClean="0"/>
              <a:t>Osnivanje zadruge</a:t>
            </a:r>
          </a:p>
          <a:p>
            <a:r>
              <a:rPr lang="hr-HR" dirty="0" smtClean="0"/>
              <a:t>Izlet djece iz grada u selo</a:t>
            </a:r>
          </a:p>
          <a:p>
            <a:r>
              <a:rPr lang="hr-HR" dirty="0" smtClean="0"/>
              <a:t>Djeca pokušavaju osloboditi snijegom zatrpanu lokomotivu</a:t>
            </a:r>
          </a:p>
          <a:p>
            <a:r>
              <a:rPr lang="hr-HR" dirty="0" smtClean="0"/>
              <a:t>Izlet djece sa sela u grad</a:t>
            </a:r>
          </a:p>
          <a:p>
            <a:endParaRPr lang="hr-HR" sz="2800" dirty="0" smtClean="0"/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Djeca pokušavaju osloboditi snijegom zatrpanu lokomotivu</a:t>
            </a:r>
          </a:p>
          <a:p>
            <a:pPr>
              <a:buNone/>
            </a:pPr>
            <a:endParaRPr lang="hr-HR" sz="4100" dirty="0" smtClean="0"/>
          </a:p>
          <a:p>
            <a:pPr>
              <a:buNone/>
            </a:pPr>
            <a:endParaRPr lang="hr-HR" sz="4100" dirty="0" smtClean="0"/>
          </a:p>
          <a:p>
            <a:pPr>
              <a:buNone/>
            </a:pPr>
            <a:endParaRPr lang="hr-HR" sz="4100" dirty="0" smtClean="0"/>
          </a:p>
          <a:p>
            <a:pPr>
              <a:buNone/>
            </a:pPr>
            <a:endParaRPr lang="hr-HR" sz="4100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TIJEK DOGAĐAJA- RADNJE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hr-HR" dirty="0" smtClean="0"/>
              <a:t>Upiši brojeve prema tijeku događanja.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Vlak ostaje zarobljen u snijegu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Djeca se igraju svatova ( vjenčanja)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Učitelj se razbolio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Osnivanje zadruge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Povratak kući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Izlet u grad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Odgovor: 2. 4. 6. 3. 1. 5.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" name="Picture 3" descr="učitel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928934"/>
            <a:ext cx="3857652" cy="3654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TEMA  JE...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dirty="0" smtClean="0"/>
              <a:t>Život djece u Velikom Selu</a:t>
            </a:r>
          </a:p>
          <a:p>
            <a:r>
              <a:rPr lang="hr-HR" sz="3600" dirty="0" smtClean="0"/>
              <a:t>Putovanje djece iz grada na izlet u selo</a:t>
            </a:r>
          </a:p>
          <a:p>
            <a:r>
              <a:rPr lang="hr-HR" sz="3600" dirty="0" smtClean="0"/>
              <a:t>Sloga djece u nevolji</a:t>
            </a:r>
          </a:p>
          <a:p>
            <a:r>
              <a:rPr lang="hr-HR" sz="3600" dirty="0" smtClean="0"/>
              <a:t>Bolest učitelja</a:t>
            </a:r>
          </a:p>
          <a:p>
            <a:endParaRPr lang="hr-HR" sz="3600" dirty="0" smtClean="0"/>
          </a:p>
          <a:p>
            <a:pPr>
              <a:buNone/>
            </a:pPr>
            <a:r>
              <a:rPr lang="hr-HR" sz="3600" dirty="0" smtClean="0">
                <a:solidFill>
                  <a:srgbClr val="FF0000"/>
                </a:solidFill>
                <a:latin typeface="Comic Sans MS" pitchFamily="66" charset="0"/>
              </a:rPr>
              <a:t>SLOGA DJECE U NEVOLJI</a:t>
            </a:r>
            <a:endParaRPr lang="hr-HR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Prisjeti se...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Gdje se događa radnja romana?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u="sng" dirty="0" smtClean="0">
                <a:solidFill>
                  <a:srgbClr val="FF0000"/>
                </a:solidFill>
                <a:latin typeface="Comic Sans MS" pitchFamily="66" charset="0"/>
              </a:rPr>
              <a:t>Veliko selo, Jabukovac, Zagreb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Zaradi  plus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Spoji parove: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Pero, Ljuban i Draga                       </a:t>
            </a:r>
            <a:r>
              <a:rPr lang="hr-HR" dirty="0" smtClean="0">
                <a:solidFill>
                  <a:srgbClr val="FF0000"/>
                </a:solidFill>
              </a:rPr>
              <a:t>Zagreb</a:t>
            </a:r>
          </a:p>
          <a:p>
            <a:pPr>
              <a:buNone/>
            </a:pPr>
            <a:r>
              <a:rPr lang="hr-HR" dirty="0" smtClean="0"/>
              <a:t>Škola                                               </a:t>
            </a:r>
            <a:r>
              <a:rPr lang="hr-HR" dirty="0" smtClean="0">
                <a:solidFill>
                  <a:srgbClr val="FF0000"/>
                </a:solidFill>
              </a:rPr>
              <a:t>Jabukovac</a:t>
            </a:r>
          </a:p>
          <a:p>
            <a:pPr>
              <a:buNone/>
            </a:pPr>
            <a:r>
              <a:rPr lang="hr-HR" dirty="0" smtClean="0"/>
              <a:t>Tiskara                                             </a:t>
            </a:r>
            <a:r>
              <a:rPr lang="hr-HR" dirty="0" smtClean="0">
                <a:solidFill>
                  <a:srgbClr val="FF0000"/>
                </a:solidFill>
              </a:rPr>
              <a:t>Veliko Selo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Prisjeti se...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Kada se događa radnja? ( godišnja doba)</a:t>
            </a:r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u="sng" dirty="0" smtClean="0"/>
              <a:t> </a:t>
            </a:r>
            <a:r>
              <a:rPr lang="hr-HR" u="sng" dirty="0" smtClean="0">
                <a:latin typeface="Comic Sans MS" pitchFamily="66" charset="0"/>
              </a:rPr>
              <a:t>Ljeto, jesen, zima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Zaradi plus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Spoji događaj i godišnje doba: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Igra svadbe                                     </a:t>
            </a:r>
            <a:r>
              <a:rPr lang="hr-HR" dirty="0" smtClean="0">
                <a:solidFill>
                  <a:srgbClr val="FF0000"/>
                </a:solidFill>
              </a:rPr>
              <a:t>jesen</a:t>
            </a:r>
          </a:p>
          <a:p>
            <a:pPr>
              <a:buNone/>
            </a:pPr>
            <a:r>
              <a:rPr lang="hr-HR" dirty="0" smtClean="0"/>
              <a:t>Izlet u grad                                      </a:t>
            </a:r>
            <a:r>
              <a:rPr lang="hr-HR" dirty="0" smtClean="0">
                <a:solidFill>
                  <a:srgbClr val="FF0000"/>
                </a:solidFill>
              </a:rPr>
              <a:t>ljeto</a:t>
            </a:r>
          </a:p>
          <a:p>
            <a:pPr>
              <a:buNone/>
            </a:pPr>
            <a:r>
              <a:rPr lang="hr-HR" dirty="0" smtClean="0"/>
              <a:t>Osnivanje zadruge                        </a:t>
            </a:r>
            <a:r>
              <a:rPr lang="hr-HR" dirty="0" smtClean="0">
                <a:solidFill>
                  <a:srgbClr val="FF0000"/>
                </a:solidFill>
              </a:rPr>
              <a:t>zima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PRIPREMA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Uz čitanje ispisati sve likove.</a:t>
            </a:r>
          </a:p>
          <a:p>
            <a:r>
              <a:rPr lang="hr-HR" dirty="0" smtClean="0"/>
              <a:t>Po želji zapisati mjesta radnje i vrijeme radnje.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Bilješke će nam poslužiti tijekom rada. </a:t>
            </a: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LIKOVI             </a:t>
            </a:r>
            <a:r>
              <a:rPr lang="hr-HR" sz="1600" dirty="0" smtClean="0">
                <a:latin typeface="Comic Sans MS" pitchFamily="66" charset="0"/>
              </a:rPr>
              <a:t>(I/F)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Crvenom bojom zaokruži glavne likove.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Plavom bojom zaokruži odrasle likove.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Koji ti se lik najmanje svidio? Navedi osobine.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Izdvoji lik koji ti se najviše svidio i objasni zašto.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Odaberi lik koji ti je bio</a:t>
            </a:r>
          </a:p>
          <a:p>
            <a:pPr marL="514350" indent="-514350">
              <a:buNone/>
            </a:pPr>
            <a:r>
              <a:rPr lang="hr-HR" dirty="0" smtClean="0"/>
              <a:t> nainteresantniji/ najsmješniji,</a:t>
            </a:r>
          </a:p>
          <a:p>
            <a:pPr marL="514350" indent="-514350">
              <a:buNone/>
            </a:pPr>
            <a:r>
              <a:rPr lang="hr-HR" dirty="0" smtClean="0"/>
              <a:t> ispričaj zašto.</a:t>
            </a:r>
            <a:endParaRPr lang="hr-HR" dirty="0"/>
          </a:p>
        </p:txBody>
      </p:sp>
      <p:pic>
        <p:nvPicPr>
          <p:cNvPr id="4" name="Picture 3" descr="konduk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4091964"/>
            <a:ext cx="3000396" cy="1694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LIKOVI- OSOBINE     </a:t>
            </a:r>
            <a:r>
              <a:rPr lang="hr-HR" sz="1600" dirty="0" smtClean="0">
                <a:latin typeface="Comic Sans MS" pitchFamily="66" charset="0"/>
              </a:rPr>
              <a:t>(S/F)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1. plemenit                                   7. vrijedan</a:t>
            </a:r>
          </a:p>
          <a:p>
            <a:pPr>
              <a:buNone/>
            </a:pPr>
            <a:r>
              <a:rPr lang="hr-HR" dirty="0" smtClean="0"/>
              <a:t>2. uredan                                      8. bogat</a:t>
            </a:r>
          </a:p>
          <a:p>
            <a:pPr>
              <a:buNone/>
            </a:pPr>
            <a:r>
              <a:rPr lang="hr-HR" dirty="0" smtClean="0"/>
              <a:t>3. hvalisav                                     9. snalažljiv</a:t>
            </a:r>
          </a:p>
          <a:p>
            <a:pPr>
              <a:buNone/>
            </a:pPr>
            <a:r>
              <a:rPr lang="hr-HR" dirty="0" smtClean="0"/>
              <a:t>4. lijen                                          10. neuredan</a:t>
            </a:r>
          </a:p>
          <a:p>
            <a:pPr>
              <a:buNone/>
            </a:pPr>
            <a:r>
              <a:rPr lang="hr-HR" dirty="0" smtClean="0"/>
              <a:t>5. sebičan                                    11. pošten</a:t>
            </a:r>
          </a:p>
          <a:p>
            <a:pPr>
              <a:buNone/>
            </a:pPr>
            <a:r>
              <a:rPr lang="hr-HR" dirty="0" smtClean="0"/>
              <a:t>6. siromašan                               12.  nepošten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Ljuban je</a:t>
            </a:r>
            <a:r>
              <a:rPr lang="hr-HR" dirty="0" smtClean="0"/>
              <a:t>:__________________________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Pero je</a:t>
            </a:r>
            <a:r>
              <a:rPr lang="hr-HR" dirty="0" smtClean="0"/>
              <a:t>:____________________________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/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PRIČAMO         </a:t>
            </a:r>
            <a:r>
              <a:rPr lang="hr-HR" sz="1800" dirty="0" smtClean="0">
                <a:latin typeface="Comic Sans MS" pitchFamily="66" charset="0"/>
              </a:rPr>
              <a:t>(F)</a:t>
            </a:r>
            <a:r>
              <a:rPr lang="hr-HR" dirty="0" smtClean="0">
                <a:latin typeface="Comic Sans MS" pitchFamily="66" charset="0"/>
              </a:rPr>
              <a:t/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Draga će ti pomoći da zaradiš plus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Navedi primjer kada je Draga bila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Ljutita</a:t>
            </a:r>
          </a:p>
          <a:p>
            <a:r>
              <a:rPr lang="hr-HR" dirty="0" smtClean="0"/>
              <a:t>Uvrijeđena</a:t>
            </a:r>
          </a:p>
          <a:p>
            <a:r>
              <a:rPr lang="hr-HR" dirty="0" smtClean="0"/>
              <a:t>Nenametljiva</a:t>
            </a:r>
          </a:p>
          <a:p>
            <a:r>
              <a:rPr lang="hr-HR" dirty="0" smtClean="0"/>
              <a:t>Nesigurna</a:t>
            </a:r>
          </a:p>
          <a:p>
            <a:r>
              <a:rPr lang="hr-HR" dirty="0" smtClean="0"/>
              <a:t>Iskrena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Drag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2375914"/>
            <a:ext cx="4000528" cy="3339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Ti si najsličniji.... </a:t>
            </a:r>
            <a:r>
              <a:rPr lang="hr-HR" sz="1600" dirty="0" smtClean="0">
                <a:latin typeface="Comic Sans MS" pitchFamily="66" charset="0"/>
              </a:rPr>
              <a:t>(P)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Recite jedni drugima kojim likovima sličite i zašto.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Vlak u snijegu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714620"/>
            <a:ext cx="7620000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Ja mogu biti kao...    </a:t>
            </a:r>
            <a:r>
              <a:rPr lang="hr-HR" sz="1600" dirty="0" smtClean="0">
                <a:latin typeface="Comic Sans MS" pitchFamily="66" charset="0"/>
              </a:rPr>
              <a:t>(F)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Koje bi osobine želio/ željela imati?</a:t>
            </a:r>
          </a:p>
          <a:p>
            <a:pPr>
              <a:buNone/>
            </a:pPr>
            <a:r>
              <a:rPr lang="hr-HR" dirty="0" smtClean="0"/>
              <a:t>Kako to možeš postići?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Ljub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44" y="3714752"/>
            <a:ext cx="3140963" cy="2786081"/>
          </a:xfrm>
          <a:prstGeom prst="rect">
            <a:avLst/>
          </a:prstGeom>
        </p:spPr>
      </p:pic>
      <p:pic>
        <p:nvPicPr>
          <p:cNvPr id="5" name="Picture 4" descr="Drag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214553"/>
            <a:ext cx="3500462" cy="1909771"/>
          </a:xfrm>
          <a:prstGeom prst="rect">
            <a:avLst/>
          </a:prstGeom>
        </p:spPr>
      </p:pic>
      <p:pic>
        <p:nvPicPr>
          <p:cNvPr id="6" name="Picture 5" descr="Per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4429132"/>
            <a:ext cx="400052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TKO JE TO?       </a:t>
            </a:r>
            <a:r>
              <a:rPr lang="hr-HR" sz="1600" dirty="0" smtClean="0">
                <a:latin typeface="Comic Sans MS" pitchFamily="66" charset="0"/>
              </a:rPr>
              <a:t>(I/F)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Tko je krao hranu u vlaku?</a:t>
            </a:r>
          </a:p>
          <a:p>
            <a:r>
              <a:rPr lang="hr-HR" dirty="0" smtClean="0"/>
              <a:t>Tko je prespavao čitavo putovanje?</a:t>
            </a:r>
          </a:p>
          <a:p>
            <a:r>
              <a:rPr lang="hr-HR" dirty="0" smtClean="0"/>
              <a:t>Tko je imao visoku temperaturu?</a:t>
            </a:r>
          </a:p>
          <a:p>
            <a:r>
              <a:rPr lang="hr-HR" dirty="0" smtClean="0"/>
              <a:t>Tko je živio na Jabukovcu?</a:t>
            </a:r>
          </a:p>
          <a:p>
            <a:r>
              <a:rPr lang="hr-HR" dirty="0" smtClean="0"/>
              <a:t>Tko su bili mladenci na vjenčanju?</a:t>
            </a:r>
          </a:p>
          <a:p>
            <a:r>
              <a:rPr lang="hr-HR" dirty="0" smtClean="0"/>
              <a:t>Tko je bio domaćin zadruge?</a:t>
            </a:r>
          </a:p>
          <a:p>
            <a:r>
              <a:rPr lang="hr-HR" dirty="0" smtClean="0"/>
              <a:t>Tko je napisao ovaj roman?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TKO JE TO?      </a:t>
            </a:r>
            <a:r>
              <a:rPr lang="hr-HR" sz="1600" dirty="0" smtClean="0">
                <a:latin typeface="Comic Sans MS" pitchFamily="66" charset="0"/>
              </a:rPr>
              <a:t>(I/F)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Tko je bio Ljubanov najveći protivnik?</a:t>
            </a:r>
          </a:p>
          <a:p>
            <a:r>
              <a:rPr lang="hr-HR" dirty="0" smtClean="0"/>
              <a:t>Tko je ostao u Zagrebu na liječenju?</a:t>
            </a:r>
          </a:p>
          <a:p>
            <a:r>
              <a:rPr lang="hr-HR" dirty="0" smtClean="0"/>
              <a:t>Koji je dječak ostao najduže s Perom?</a:t>
            </a:r>
          </a:p>
          <a:p>
            <a:r>
              <a:rPr lang="hr-HR" dirty="0" smtClean="0"/>
              <a:t>Tko je rastjerao svatove?</a:t>
            </a:r>
          </a:p>
          <a:p>
            <a:r>
              <a:rPr lang="hr-HR" dirty="0" smtClean="0"/>
              <a:t>Tko je pokušao kupiti glasove na izborima za domaćina?</a:t>
            </a:r>
          </a:p>
          <a:p>
            <a:r>
              <a:rPr lang="hr-HR" dirty="0" smtClean="0"/>
              <a:t>Tko se u suzama rastao od Ljubana?</a:t>
            </a:r>
          </a:p>
          <a:p>
            <a:r>
              <a:rPr lang="hr-HR" dirty="0" smtClean="0"/>
              <a:t>Tko su bile izbjeglice?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VRSTA KNJIŽEVNOG DJELA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</a:t>
            </a:r>
            <a:r>
              <a:rPr lang="hr-HR" sz="1800" dirty="0" smtClean="0">
                <a:latin typeface="Comic Sans MS" pitchFamily="66" charset="0"/>
              </a:rPr>
              <a:t>(P/I)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Pripovijetka                               Igrokaz                     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Bajka                                            Basna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Roman za djecu                           Strip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Vlak u snijegu je _______________ zato što _____________________________________.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Dječji roman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Pripovijetka                               Igrokaz                     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Bajka                                            Basna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Roman za djecu                           Strip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Vlak u snijegu je </a:t>
            </a:r>
            <a:r>
              <a:rPr lang="hr-HR" dirty="0" smtClean="0">
                <a:solidFill>
                  <a:srgbClr val="FF0000"/>
                </a:solidFill>
              </a:rPr>
              <a:t>roman za djecu </a:t>
            </a:r>
            <a:r>
              <a:rPr lang="hr-HR" dirty="0" smtClean="0"/>
              <a:t>zato što ...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U GRADU...       </a:t>
            </a:r>
            <a:r>
              <a:rPr lang="hr-HR" sz="1600" dirty="0" smtClean="0">
                <a:latin typeface="Comic Sans MS" pitchFamily="66" charset="0"/>
              </a:rPr>
              <a:t>(P)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Prisjetite se što su učenici iz Velikog sela posjetili u Zagrebu.</a:t>
            </a:r>
          </a:p>
          <a:p>
            <a:pPr>
              <a:buNone/>
            </a:pPr>
            <a:r>
              <a:rPr lang="hr-HR" dirty="0" smtClean="0"/>
              <a:t>1.______________________</a:t>
            </a:r>
          </a:p>
          <a:p>
            <a:pPr>
              <a:buNone/>
            </a:pPr>
            <a:r>
              <a:rPr lang="hr-HR" dirty="0" smtClean="0"/>
              <a:t>2.______________________</a:t>
            </a:r>
          </a:p>
          <a:p>
            <a:pPr>
              <a:buNone/>
            </a:pPr>
            <a:r>
              <a:rPr lang="hr-HR" dirty="0" smtClean="0"/>
              <a:t>3.______________________</a:t>
            </a:r>
          </a:p>
          <a:p>
            <a:pPr>
              <a:buNone/>
            </a:pPr>
            <a:r>
              <a:rPr lang="hr-HR" dirty="0" smtClean="0"/>
              <a:t>4.________________________</a:t>
            </a:r>
          </a:p>
          <a:p>
            <a:pPr>
              <a:buNone/>
            </a:pPr>
            <a:r>
              <a:rPr lang="hr-HR" dirty="0" smtClean="0"/>
              <a:t>5.________________________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Podijelimo se u skupine!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Izvuci kartončić!</a:t>
            </a:r>
            <a:endParaRPr lang="hr-H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U GRADU...         </a:t>
            </a:r>
            <a:r>
              <a:rPr lang="hr-HR" sz="1600" dirty="0" smtClean="0">
                <a:latin typeface="Comic Sans MS" pitchFamily="66" charset="0"/>
              </a:rPr>
              <a:t>(I/F)</a:t>
            </a:r>
            <a:endParaRPr lang="hr-HR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Kinopredstava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Higijenska izložba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Tiskara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Tvornica čokolade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Tvornica suhomesnatih proizvoda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Zadruga Ljubanovac   </a:t>
            </a:r>
            <a:r>
              <a:rPr lang="hr-HR" sz="1600" dirty="0" smtClean="0">
                <a:latin typeface="Comic Sans MS" pitchFamily="66" charset="0"/>
              </a:rPr>
              <a:t>(F)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Izbaci uljeza:</a:t>
            </a:r>
          </a:p>
          <a:p>
            <a:pPr>
              <a:buNone/>
            </a:pPr>
            <a:r>
              <a:rPr lang="hr-HR" dirty="0" smtClean="0"/>
              <a:t>Prijateljstvo, nesebičnost, zajedništvo,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međusobna netrpeljivost, složnost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>
                <a:solidFill>
                  <a:srgbClr val="7030A0"/>
                </a:solidFill>
              </a:rPr>
              <a:t>Međusobna netrpeljivost</a:t>
            </a:r>
            <a:endParaRPr lang="hr-H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Poslovice         </a:t>
            </a:r>
            <a:r>
              <a:rPr lang="hr-HR" sz="1600" dirty="0" smtClean="0">
                <a:latin typeface="Comic Sans MS" pitchFamily="66" charset="0"/>
              </a:rPr>
              <a:t>(F)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>
              <a:solidFill>
                <a:srgbClr val="00B050"/>
              </a:solidFill>
            </a:endParaRPr>
          </a:p>
          <a:p>
            <a:r>
              <a:rPr lang="hr-HR" dirty="0" smtClean="0">
                <a:solidFill>
                  <a:srgbClr val="00B050"/>
                </a:solidFill>
              </a:rPr>
              <a:t>Tko drugome jamu kopa, sam u nju pada.</a:t>
            </a:r>
          </a:p>
          <a:p>
            <a:r>
              <a:rPr lang="hr-HR" dirty="0" smtClean="0">
                <a:solidFill>
                  <a:srgbClr val="FFC000"/>
                </a:solidFill>
              </a:rPr>
              <a:t>Vuk dlaku mijenja, ali ćud nikada.</a:t>
            </a:r>
          </a:p>
          <a:p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Tko je jači, taj kvači.</a:t>
            </a:r>
          </a:p>
          <a:p>
            <a:r>
              <a:rPr lang="hr-HR" dirty="0" smtClean="0">
                <a:solidFill>
                  <a:srgbClr val="7030A0"/>
                </a:solidFill>
              </a:rPr>
              <a:t>Složna braća kuću grade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Objasni tvrdnju      </a:t>
            </a:r>
            <a:r>
              <a:rPr lang="hr-HR" sz="1600" dirty="0" smtClean="0">
                <a:latin typeface="Comic Sans MS" pitchFamily="66" charset="0"/>
              </a:rPr>
              <a:t>(I)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“SLOGOM RASTU MALE STVARI,</a:t>
            </a:r>
          </a:p>
          <a:p>
            <a:pPr algn="ctr">
              <a:buNone/>
            </a:pPr>
            <a:r>
              <a:rPr lang="hr-HR" b="1" dirty="0" smtClean="0">
                <a:solidFill>
                  <a:srgbClr val="FF0000"/>
                </a:solidFill>
              </a:rPr>
              <a:t>A NESLOGA SVE POKVARI.”</a:t>
            </a:r>
          </a:p>
          <a:p>
            <a:pPr algn="ctr">
              <a:buNone/>
            </a:pPr>
            <a:endParaRPr lang="hr-H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r-HR" dirty="0" smtClean="0"/>
              <a:t>Navedi primjer iz svakodnevnog života.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Stvaramo, kreiramo, planiramo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</a:t>
            </a:r>
            <a:r>
              <a:rPr lang="hr-HR" sz="1800" dirty="0" smtClean="0">
                <a:latin typeface="Comic Sans MS" pitchFamily="66" charset="0"/>
              </a:rPr>
              <a:t>(S)</a:t>
            </a:r>
            <a:endParaRPr lang="hr-HR" sz="1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Udruga:</a:t>
            </a:r>
          </a:p>
          <a:p>
            <a:r>
              <a:rPr lang="hr-HR" dirty="0" smtClean="0"/>
              <a:t>Voditelj:</a:t>
            </a:r>
          </a:p>
          <a:p>
            <a:r>
              <a:rPr lang="hr-HR" dirty="0" smtClean="0"/>
              <a:t>Plan aktivnosti:</a:t>
            </a:r>
          </a:p>
          <a:p>
            <a:r>
              <a:rPr lang="hr-HR" dirty="0" smtClean="0"/>
              <a:t>Podjela zaduženja:</a:t>
            </a:r>
          </a:p>
          <a:p>
            <a:r>
              <a:rPr lang="hr-HR" dirty="0" smtClean="0"/>
              <a:t>Pravila:</a:t>
            </a:r>
          </a:p>
          <a:p>
            <a:r>
              <a:rPr lang="hr-HR" dirty="0" smtClean="0"/>
              <a:t>Svrha/cilj: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Ocjenjujemo članove skupine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Razmisli i predloži ocjenu od 1-5 za svakog člana skupine.</a:t>
            </a:r>
          </a:p>
          <a:p>
            <a:r>
              <a:rPr lang="hr-HR" dirty="0" smtClean="0"/>
              <a:t>Obrazloži ocjenu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Dobra ideja                 suradnja</a:t>
            </a:r>
          </a:p>
          <a:p>
            <a:pPr>
              <a:buNone/>
            </a:pPr>
            <a:r>
              <a:rPr lang="hr-HR" dirty="0" smtClean="0"/>
              <a:t>Dogovor                      slušanje</a:t>
            </a:r>
          </a:p>
          <a:p>
            <a:pPr>
              <a:buNone/>
            </a:pPr>
            <a:r>
              <a:rPr lang="hr-HR" dirty="0" smtClean="0"/>
              <a:t>Ometanje                    timski rad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Content Placeholder 3" descr="vlak u snijeg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8642" y="642918"/>
            <a:ext cx="7318134" cy="54832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ZAIGRAJMO....</a:t>
            </a:r>
            <a:endParaRPr lang="hr-H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        </a:t>
            </a:r>
            <a:r>
              <a:rPr lang="hr-HR" dirty="0" smtClean="0">
                <a:solidFill>
                  <a:srgbClr val="00B050"/>
                </a:solidFill>
                <a:latin typeface="Comic Sans MS" pitchFamily="66" charset="0"/>
              </a:rPr>
              <a:t>ŠKOLA       DOMAĆIN     SLOGA</a:t>
            </a: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>
                <a:solidFill>
                  <a:srgbClr val="FF0000"/>
                </a:solidFill>
                <a:latin typeface="Comic Sans MS" pitchFamily="66" charset="0"/>
                <a:cs typeface="Calibri" pitchFamily="34" charset="0"/>
              </a:rPr>
              <a:t>ZADRUGA</a:t>
            </a:r>
            <a:endParaRPr lang="hr-HR" dirty="0">
              <a:solidFill>
                <a:srgbClr val="FF0000"/>
              </a:solidFill>
              <a:latin typeface="Comic Sans MS" pitchFamily="66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405585" cy="2327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195"/>
                <a:gridCol w="2135195"/>
                <a:gridCol w="2135195"/>
              </a:tblGrid>
              <a:tr h="775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latin typeface="Comic Sans MS" pitchFamily="66" charset="0"/>
                        </a:rPr>
                        <a:t>VELIKO SELO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latin typeface="Comic Sans MS" pitchFamily="66" charset="0"/>
                        </a:rPr>
                        <a:t>IZBORI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latin typeface="Comic Sans MS" pitchFamily="66" charset="0"/>
                        </a:rPr>
                        <a:t>PRIJATELJSTVO</a:t>
                      </a:r>
                      <a:endParaRPr lang="hr-H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775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STAKLENA KUGLA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LJUBAN</a:t>
                      </a:r>
                    </a:p>
                    <a:p>
                      <a:endParaRPr lang="hr-HR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DOGOVOR</a:t>
                      </a:r>
                      <a:endParaRPr lang="hr-HR" dirty="0">
                        <a:solidFill>
                          <a:schemeClr val="tx2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775893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UČENICI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VOĐA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ic Sans MS" pitchFamily="66" charset="0"/>
                        </a:rPr>
                        <a:t>SURADNJA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RAZMISLI  I OBJASNI!   </a:t>
            </a:r>
            <a:r>
              <a:rPr lang="hr-HR" sz="1600" dirty="0" smtClean="0">
                <a:latin typeface="Comic Sans MS" pitchFamily="66" charset="0"/>
              </a:rPr>
              <a:t>(I)</a:t>
            </a:r>
            <a:endParaRPr lang="hr-HR" sz="1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  <a:defRPr/>
            </a:pPr>
            <a:endParaRPr lang="hr-HR" sz="1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ZADRUGA  JE....</a:t>
            </a: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Tim, ekipa, udruga, društvo...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Vlak u snijegu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14612" y="928670"/>
            <a:ext cx="4000528" cy="51974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Mato Lovr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878482"/>
            <a:ext cx="3643339" cy="4336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Comic Sans MS" pitchFamily="66" charset="0"/>
              </a:rPr>
              <a:t>KORISTIM ČITANKU I KNJIGU </a:t>
            </a:r>
            <a:br>
              <a:rPr lang="hr-HR" dirty="0" smtClean="0">
                <a:latin typeface="Comic Sans MS" pitchFamily="66" charset="0"/>
              </a:rPr>
            </a:br>
            <a:r>
              <a:rPr lang="hr-HR" dirty="0" smtClean="0">
                <a:latin typeface="Comic Sans MS" pitchFamily="66" charset="0"/>
              </a:rPr>
              <a:t>                                                (s)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r-HR" dirty="0" smtClean="0"/>
              <a:t>O PISCU....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Rodio se :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Gdje i kada?      </a:t>
            </a:r>
            <a:endParaRPr lang="hr-HR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</a:t>
            </a:r>
            <a:r>
              <a:rPr lang="hr-HR" dirty="0" smtClean="0"/>
              <a:t>     </a:t>
            </a:r>
            <a:endParaRPr lang="hr-H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002060"/>
                </a:solidFill>
              </a:rPr>
              <a:t>Živio je: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Stoljeće u kojem je živio?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Tisućljeće u kojem je živio?</a:t>
            </a:r>
          </a:p>
          <a:p>
            <a:pPr algn="ctr"/>
            <a:r>
              <a:rPr lang="hr-HR" dirty="0" smtClean="0">
                <a:solidFill>
                  <a:srgbClr val="002060"/>
                </a:solidFill>
              </a:rPr>
              <a:t>Zanimanje?</a:t>
            </a:r>
            <a:endParaRPr lang="hr-HR" dirty="0" smtClean="0"/>
          </a:p>
          <a:p>
            <a:pPr algn="r"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</a:rPr>
              <a:t>Filmovi za djecu nastali prema njegovim djelima: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1083</Words>
  <Application>Microsoft Office PowerPoint</Application>
  <PresentationFormat>On-screen Show (4:3)</PresentationFormat>
  <Paragraphs>288</Paragraphs>
  <Slides>35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PRIMJER DOBRE PRAKSE</vt:lpstr>
      <vt:lpstr>PRIPREMA</vt:lpstr>
      <vt:lpstr>Podijelimo se u skupine!</vt:lpstr>
      <vt:lpstr>Slide 4</vt:lpstr>
      <vt:lpstr>ZAIGRAJMO....</vt:lpstr>
      <vt:lpstr>RAZMISLI  I OBJASNI!   (I)</vt:lpstr>
      <vt:lpstr>Slide 7</vt:lpstr>
      <vt:lpstr>Slide 8</vt:lpstr>
      <vt:lpstr>KORISTIM ČITANKU I KNJIGU                                                  (s)</vt:lpstr>
      <vt:lpstr>O PISCU...</vt:lpstr>
      <vt:lpstr>Slide 11</vt:lpstr>
      <vt:lpstr>TVOJ  DOJAM          (S/I)</vt:lpstr>
      <vt:lpstr>GLAVNI DOGAĐAJ                                              (I)</vt:lpstr>
      <vt:lpstr>TIJEK DOGAĐAJA- RADNJE                                                  (I)</vt:lpstr>
      <vt:lpstr>TEMA  JE...                                               (I)</vt:lpstr>
      <vt:lpstr>Prisjeti se...                                          (I)</vt:lpstr>
      <vt:lpstr>Zaradi  plus                                               (I)</vt:lpstr>
      <vt:lpstr>Prisjeti se...                                                (I)</vt:lpstr>
      <vt:lpstr>Zaradi plus                                                  (I)</vt:lpstr>
      <vt:lpstr>LIKOVI             (I/F)</vt:lpstr>
      <vt:lpstr>LIKOVI- OSOBINE     (S/F)</vt:lpstr>
      <vt:lpstr> PRIČAMO         (F) Draga će ti pomoći da zaradiš plus                                             (I)</vt:lpstr>
      <vt:lpstr>Ti si najsličniji.... (P)</vt:lpstr>
      <vt:lpstr>Ja mogu biti kao...    (F)</vt:lpstr>
      <vt:lpstr>TKO JE TO?       (I/F)</vt:lpstr>
      <vt:lpstr>TKO JE TO?      (I/F)</vt:lpstr>
      <vt:lpstr>VRSTA KNJIŽEVNOG DJELA                                             (P/I)</vt:lpstr>
      <vt:lpstr>Dječji roman</vt:lpstr>
      <vt:lpstr>U GRADU...       (P)</vt:lpstr>
      <vt:lpstr>U GRADU...         (I/F)</vt:lpstr>
      <vt:lpstr>Zadruga Ljubanovac   (F)</vt:lpstr>
      <vt:lpstr>Poslovice         (F)</vt:lpstr>
      <vt:lpstr>Objasni tvrdnju      (I)</vt:lpstr>
      <vt:lpstr>Stvaramo, kreiramo, planiramo                                           (S)</vt:lpstr>
      <vt:lpstr>Ocjenjujemo članove skupine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49</cp:revision>
  <dcterms:created xsi:type="dcterms:W3CDTF">2019-02-20T05:23:23Z</dcterms:created>
  <dcterms:modified xsi:type="dcterms:W3CDTF">2019-04-06T08:27:55Z</dcterms:modified>
</cp:coreProperties>
</file>