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B0691-2691-4BB0-95EC-00485F03DA1B}" type="datetimeFigureOut">
              <a:rPr lang="sr-Latn-CS" smtClean="0"/>
              <a:pPr/>
              <a:t>27.3.2020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2462-F62B-4CC1-9852-783E4801EA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  <a:latin typeface="Comic Sans MS" pitchFamily="66" charset="0"/>
              </a:rPr>
              <a:t>OPSEG TROKUTA</a:t>
            </a:r>
            <a:endParaRPr lang="hr-HR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  <a:latin typeface="Comic Sans MS" pitchFamily="66" charset="0"/>
              </a:rPr>
              <a:t>MARINA ŠEGO</a:t>
            </a:r>
          </a:p>
          <a:p>
            <a:r>
              <a:rPr lang="hr-HR" dirty="0" smtClean="0">
                <a:solidFill>
                  <a:srgbClr val="7030A0"/>
                </a:solidFill>
                <a:latin typeface="Comic Sans MS" pitchFamily="66" charset="0"/>
              </a:rPr>
              <a:t>23.3.2020.</a:t>
            </a:r>
            <a:endParaRPr lang="hr-HR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Zadatci za vježbu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a=?  b=?  c=?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hr-HR" sz="3600" b="1" dirty="0" smtClean="0"/>
              <a:t>Izračunaj duljinu treće stranice raznostraničnog trokuta ako znamo da je: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AutoNum type="alphaUcParenR"/>
            </a:pPr>
            <a:r>
              <a:rPr lang="hr-HR" dirty="0" smtClean="0"/>
              <a:t>O= 70cm                  B)  O= 385mm                     C)   O= 87cm2mm</a:t>
            </a:r>
          </a:p>
          <a:p>
            <a:pPr marL="514350" indent="-514350">
              <a:buNone/>
            </a:pPr>
            <a:r>
              <a:rPr lang="hr-HR" dirty="0" smtClean="0"/>
              <a:t>        b= 17cm                         a= 96mm                              c= 7cm2mm</a:t>
            </a:r>
          </a:p>
          <a:p>
            <a:pPr marL="514350" indent="-514350">
              <a:buNone/>
            </a:pPr>
            <a:r>
              <a:rPr lang="hr-HR" dirty="0" smtClean="0"/>
              <a:t>        </a:t>
            </a:r>
            <a:r>
              <a:rPr lang="hr-HR" u="sng" dirty="0" smtClean="0"/>
              <a:t>c=  40cm</a:t>
            </a:r>
            <a:r>
              <a:rPr lang="hr-HR" dirty="0" smtClean="0"/>
              <a:t>                        </a:t>
            </a:r>
            <a:r>
              <a:rPr lang="hr-HR" u="sng" dirty="0" smtClean="0"/>
              <a:t>b= 190mm</a:t>
            </a:r>
            <a:r>
              <a:rPr lang="hr-HR" dirty="0" smtClean="0"/>
              <a:t>                            </a:t>
            </a:r>
            <a:r>
              <a:rPr lang="hr-HR" u="sng" dirty="0" smtClean="0"/>
              <a:t>a= 3cm5mm   </a:t>
            </a: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         a= ?                                c= ?                                         b= ?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   Oduzimaj i zbrajaj   pisanim postupkom sa 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strane !! </a:t>
            </a:r>
          </a:p>
          <a:p>
            <a:pPr marL="514350" indent="-514350">
              <a:buNone/>
            </a:pPr>
            <a:r>
              <a:rPr lang="hr-HR" dirty="0" smtClean="0"/>
              <a:t>Provjeri točnost zapisivanja i računanja na sljedećoj stranici.</a:t>
            </a:r>
          </a:p>
          <a:p>
            <a:pPr marL="514350" indent="-514350">
              <a:buNone/>
            </a:pPr>
            <a:r>
              <a:rPr lang="hr-HR" dirty="0" smtClean="0"/>
              <a:t>      </a:t>
            </a:r>
          </a:p>
        </p:txBody>
      </p:sp>
      <p:sp>
        <p:nvSpPr>
          <p:cNvPr id="4" name="Explosion 1 3"/>
          <p:cNvSpPr/>
          <p:nvPr/>
        </p:nvSpPr>
        <p:spPr>
          <a:xfrm>
            <a:off x="7215206" y="3714752"/>
            <a:ext cx="1714512" cy="207170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Pretvori u 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mm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358214" y="2786058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Provjeri točnost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slovo u formuli zamijeni brojkom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r-HR" dirty="0" smtClean="0"/>
              <a:t>A)                                  B)                                 C)</a:t>
            </a:r>
          </a:p>
          <a:p>
            <a:pPr marL="514350" indent="-514350">
              <a:buNone/>
            </a:pPr>
            <a:r>
              <a:rPr lang="hr-HR" dirty="0" smtClean="0"/>
              <a:t>O= 70cm                  O= 385mm                    O= 87cm2mm</a:t>
            </a:r>
          </a:p>
          <a:p>
            <a:pPr marL="514350" indent="-514350">
              <a:buNone/>
            </a:pPr>
            <a:r>
              <a:rPr lang="hr-HR" dirty="0" smtClean="0"/>
              <a:t> b= 17cm                  a= 96mm                       c= 7cm2mm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r>
              <a:rPr lang="hr-HR" u="sng" dirty="0" smtClean="0"/>
              <a:t>c=  40cm</a:t>
            </a:r>
            <a:r>
              <a:rPr lang="hr-HR" dirty="0" smtClean="0"/>
              <a:t>                  </a:t>
            </a:r>
            <a:r>
              <a:rPr lang="hr-HR" u="sng" dirty="0" smtClean="0"/>
              <a:t>b= 190mm</a:t>
            </a:r>
            <a:r>
              <a:rPr lang="hr-HR" dirty="0" smtClean="0"/>
              <a:t>                    </a:t>
            </a:r>
            <a:r>
              <a:rPr lang="hr-HR" u="sng" dirty="0" smtClean="0"/>
              <a:t>a= 3cm5mm   </a:t>
            </a: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 a= ?                             c= ?                                 b= ?</a:t>
            </a:r>
          </a:p>
          <a:p>
            <a:pPr marL="514350" indent="-514350">
              <a:buNone/>
            </a:pPr>
            <a:r>
              <a:rPr lang="hr-HR" dirty="0" smtClean="0"/>
              <a:t> O=a+b+c                   O=a+b+c                         O=a+b+c 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</a:p>
          <a:p>
            <a:pPr marL="514350" indent="-514350">
              <a:buNone/>
            </a:pPr>
            <a:r>
              <a:rPr lang="hr-HR" dirty="0" smtClean="0"/>
              <a:t>70=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r>
              <a:rPr lang="hr-HR" dirty="0" smtClean="0"/>
              <a:t>+17+40            385=96+190+</a:t>
            </a:r>
            <a:r>
              <a:rPr lang="hr-HR" dirty="0" smtClean="0">
                <a:solidFill>
                  <a:srgbClr val="C00000"/>
                </a:solidFill>
              </a:rPr>
              <a:t>c</a:t>
            </a:r>
            <a:r>
              <a:rPr lang="hr-HR" dirty="0" smtClean="0"/>
              <a:t>                872=35+</a:t>
            </a:r>
            <a:r>
              <a:rPr lang="hr-HR" dirty="0" smtClean="0">
                <a:solidFill>
                  <a:srgbClr val="FF0000"/>
                </a:solidFill>
              </a:rPr>
              <a:t>b</a:t>
            </a:r>
            <a:r>
              <a:rPr lang="hr-HR" dirty="0" smtClean="0"/>
              <a:t>+72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a</a:t>
            </a:r>
            <a:r>
              <a:rPr lang="hr-HR" dirty="0" smtClean="0"/>
              <a:t>= 70-(17+40)        </a:t>
            </a:r>
            <a:r>
              <a:rPr lang="hr-HR" dirty="0" smtClean="0">
                <a:solidFill>
                  <a:srgbClr val="C00000"/>
                </a:solidFill>
              </a:rPr>
              <a:t>c</a:t>
            </a:r>
            <a:r>
              <a:rPr lang="hr-HR" dirty="0" smtClean="0"/>
              <a:t>= 385-(96+190)              </a:t>
            </a:r>
            <a:r>
              <a:rPr lang="hr-HR" dirty="0" smtClean="0">
                <a:solidFill>
                  <a:srgbClr val="FF0000"/>
                </a:solidFill>
              </a:rPr>
              <a:t>b</a:t>
            </a:r>
            <a:r>
              <a:rPr lang="hr-HR" dirty="0" smtClean="0"/>
              <a:t>=872-(35+72)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a</a:t>
            </a:r>
            <a:r>
              <a:rPr lang="hr-HR" dirty="0" smtClean="0"/>
              <a:t>= 70- 57                </a:t>
            </a:r>
            <a:r>
              <a:rPr lang="hr-HR" dirty="0" smtClean="0">
                <a:solidFill>
                  <a:srgbClr val="C00000"/>
                </a:solidFill>
              </a:rPr>
              <a:t>c</a:t>
            </a:r>
            <a:r>
              <a:rPr lang="hr-HR" dirty="0" smtClean="0"/>
              <a:t>=385-286                         </a:t>
            </a:r>
            <a:r>
              <a:rPr lang="hr-HR" dirty="0" smtClean="0">
                <a:solidFill>
                  <a:srgbClr val="FF0000"/>
                </a:solidFill>
              </a:rPr>
              <a:t>b</a:t>
            </a:r>
            <a:r>
              <a:rPr lang="hr-HR" dirty="0" smtClean="0"/>
              <a:t>=872-107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a</a:t>
            </a:r>
            <a:r>
              <a:rPr lang="hr-HR" dirty="0" smtClean="0"/>
              <a:t>= 13 </a:t>
            </a:r>
            <a:r>
              <a:rPr lang="hr-HR" dirty="0" smtClean="0">
                <a:solidFill>
                  <a:srgbClr val="FF0000"/>
                </a:solidFill>
              </a:rPr>
              <a:t>cm </a:t>
            </a:r>
            <a:r>
              <a:rPr lang="hr-HR" dirty="0" smtClean="0"/>
              <a:t>                </a:t>
            </a:r>
            <a:r>
              <a:rPr lang="hr-HR" dirty="0" smtClean="0">
                <a:solidFill>
                  <a:srgbClr val="FF0000"/>
                </a:solidFill>
              </a:rPr>
              <a:t>c</a:t>
            </a:r>
            <a:r>
              <a:rPr lang="hr-HR" dirty="0" smtClean="0"/>
              <a:t>= 99</a:t>
            </a:r>
            <a:r>
              <a:rPr lang="hr-HR" dirty="0" smtClean="0">
                <a:solidFill>
                  <a:srgbClr val="FF0000"/>
                </a:solidFill>
              </a:rPr>
              <a:t>mm</a:t>
            </a:r>
            <a:r>
              <a:rPr lang="hr-HR" dirty="0" smtClean="0"/>
              <a:t>                           </a:t>
            </a:r>
            <a:r>
              <a:rPr lang="hr-HR" dirty="0" smtClean="0">
                <a:solidFill>
                  <a:srgbClr val="FF0000"/>
                </a:solidFill>
              </a:rPr>
              <a:t>b</a:t>
            </a:r>
            <a:r>
              <a:rPr lang="hr-HR" dirty="0" smtClean="0"/>
              <a:t>=765</a:t>
            </a:r>
            <a:r>
              <a:rPr lang="hr-HR" dirty="0" smtClean="0">
                <a:solidFill>
                  <a:srgbClr val="FF0000"/>
                </a:solidFill>
              </a:rPr>
              <a:t>mm       </a:t>
            </a:r>
            <a:r>
              <a:rPr lang="hr-HR" sz="5200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hr-HR" sz="5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00034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36083" y="403622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929322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1178695" y="3964785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571604" y="385762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428992" y="392906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857620" y="385762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393669" y="3893347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7143768" y="378619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CRTANJE </a:t>
            </a: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PRAVOKUTNOG </a:t>
            </a:r>
            <a:r>
              <a:rPr lang="hr-HR" dirty="0" smtClean="0">
                <a:latin typeface="Comic Sans MS" pitchFamily="66" charset="0"/>
              </a:rPr>
              <a:t>TROKUTA( a=4cm, b= 5cm)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/>
              <a:t>POSTUPAK CRTANJA: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Nacrtaj polupravac i označi krajnju točku A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Prisloni svoj raznostranični trokut na taj polupravac ( najkraća stranica)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Drugi trokut ili ravnalo postavi sa strane kao držač na najdulju stranicu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Klizi kao lift do točke A a zatim povuci okomiti polupravac ( iznad ili ispod)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Nacrtali smo pravi kut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 ŠESTAROM na svom ravnalu izmjeri duljinu stranice a=4cm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Mjerimo: Iglu šestara ubodi u 0 a vrh šestara u 4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Prenesi taj otvor šestara  na jedan krak kuta- igla u A, vrhom šestara povuci mali luk na kraku. Dobili smo točku B.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 isti način izmjeri 5 cm i prenesi taj otvor na drugi krak. Igla u A. Povuci luk.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Dobili smo točku C.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Spoji ravnalom točke.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Označi stranice a,b,c ( ako su različite duljine) </a:t>
            </a:r>
            <a:r>
              <a:rPr lang="hr-HR" dirty="0" smtClean="0">
                <a:solidFill>
                  <a:srgbClr val="C00000"/>
                </a:solidFill>
              </a:rPr>
              <a:t>raznostraničan</a:t>
            </a:r>
            <a:r>
              <a:rPr lang="hr-HR" dirty="0" smtClean="0"/>
              <a:t> trokut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Ako su kraci jednake duljine onda je to </a:t>
            </a:r>
            <a:r>
              <a:rPr lang="hr-HR" dirty="0" smtClean="0">
                <a:solidFill>
                  <a:srgbClr val="C00000"/>
                </a:solidFill>
              </a:rPr>
              <a:t>jednakokračan</a:t>
            </a:r>
            <a:r>
              <a:rPr lang="hr-HR" dirty="0" smtClean="0"/>
              <a:t> trokut i označavamo a,b,b</a:t>
            </a:r>
          </a:p>
          <a:p>
            <a:pPr marL="514350" indent="-514350">
              <a:buNone/>
            </a:pPr>
            <a:endParaRPr lang="hr-HR" dirty="0" smtClean="0"/>
          </a:p>
          <a:p>
            <a:r>
              <a:rPr lang="hr-HR" b="1" dirty="0" smtClean="0"/>
              <a:t>OPSEG PRAVOKUTNOG TROKUTA IZRAČUNAVAMO ISTO KAO SVAKI TROKUT.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OPSEG </a:t>
            </a: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JEDNAKO</a:t>
            </a:r>
            <a:r>
              <a:rPr lang="hr-HR" dirty="0" smtClean="0">
                <a:latin typeface="Comic Sans MS" pitchFamily="66" charset="0"/>
              </a:rPr>
              <a:t>STRANIČNOG TROKUTA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hr-HR" b="1" dirty="0" smtClean="0"/>
              <a:t>Nacrtaj </a:t>
            </a:r>
            <a:r>
              <a:rPr lang="hr-HR" b="1" dirty="0" smtClean="0">
                <a:solidFill>
                  <a:srgbClr val="FF0000"/>
                </a:solidFill>
              </a:rPr>
              <a:t>jednakostranični</a:t>
            </a:r>
            <a:r>
              <a:rPr lang="hr-HR" b="1" dirty="0" smtClean="0"/>
              <a:t> trokut kojemu je duljina stranice 3 cm.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Postupak crtanja:</a:t>
            </a:r>
          </a:p>
          <a:p>
            <a:pPr marL="514350" indent="-514350"/>
            <a:r>
              <a:rPr lang="hr-HR" dirty="0" smtClean="0"/>
              <a:t>Nacrtaj </a:t>
            </a:r>
            <a:r>
              <a:rPr lang="hr-HR" u="sng" dirty="0" smtClean="0"/>
              <a:t>polupravac</a:t>
            </a:r>
          </a:p>
          <a:p>
            <a:pPr marL="514350" indent="-514350"/>
            <a:r>
              <a:rPr lang="hr-HR" dirty="0" smtClean="0"/>
              <a:t>Označi krajnju točku 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</a:p>
          <a:p>
            <a:pPr marL="514350" indent="-514350"/>
            <a:r>
              <a:rPr lang="hr-HR" dirty="0" smtClean="0"/>
              <a:t>Na </a:t>
            </a:r>
            <a:r>
              <a:rPr lang="hr-HR" u="sng" dirty="0" smtClean="0"/>
              <a:t>ravnalu </a:t>
            </a:r>
            <a:r>
              <a:rPr lang="hr-HR" dirty="0" smtClean="0"/>
              <a:t>šestarom izmjeri duljinu od 3cm</a:t>
            </a:r>
          </a:p>
          <a:p>
            <a:pPr marL="514350" indent="-514350">
              <a:buNone/>
            </a:pPr>
            <a:r>
              <a:rPr lang="hr-HR" dirty="0" smtClean="0"/>
              <a:t>        (igla šestara u 0 a vrh u 3)</a:t>
            </a:r>
          </a:p>
          <a:p>
            <a:pPr marL="514350" indent="-514350"/>
            <a:r>
              <a:rPr lang="hr-HR" u="sng" dirty="0" smtClean="0"/>
              <a:t>Prenesi</a:t>
            </a:r>
            <a:r>
              <a:rPr lang="hr-HR" dirty="0" smtClean="0"/>
              <a:t> tu duljinu na polupravac- (igla u točku A, opiši mali luk)</a:t>
            </a:r>
          </a:p>
          <a:p>
            <a:pPr marL="514350" indent="-514350"/>
            <a:r>
              <a:rPr lang="hr-HR" dirty="0" smtClean="0"/>
              <a:t>Dobili smo točku </a:t>
            </a:r>
            <a:r>
              <a:rPr lang="hr-HR" dirty="0" smtClean="0">
                <a:solidFill>
                  <a:srgbClr val="C00000"/>
                </a:solidFill>
              </a:rPr>
              <a:t>B</a:t>
            </a:r>
          </a:p>
          <a:p>
            <a:pPr marL="514350" indent="-514350">
              <a:buNone/>
            </a:pPr>
            <a:r>
              <a:rPr lang="hr-HR" dirty="0" smtClean="0"/>
              <a:t>        </a:t>
            </a:r>
          </a:p>
          <a:p>
            <a:pPr marL="514350" indent="-514350"/>
            <a:r>
              <a:rPr lang="hr-HR" dirty="0" smtClean="0"/>
              <a:t>Isti otvor šestara </a:t>
            </a:r>
            <a:r>
              <a:rPr lang="hr-HR" u="sng" dirty="0" smtClean="0"/>
              <a:t>prenesi </a:t>
            </a:r>
            <a:r>
              <a:rPr lang="hr-HR" dirty="0" smtClean="0"/>
              <a:t>iz točke A, pa iz B, iznad ili ispod- izaberi</a:t>
            </a:r>
          </a:p>
          <a:p>
            <a:pPr marL="514350" indent="-514350"/>
            <a:r>
              <a:rPr lang="hr-HR" u="sng" dirty="0" smtClean="0"/>
              <a:t>Nacrtaj lukove</a:t>
            </a:r>
            <a:r>
              <a:rPr lang="hr-HR" dirty="0" smtClean="0"/>
              <a:t>. Sjecište tih lukova je točka </a:t>
            </a:r>
            <a:r>
              <a:rPr lang="hr-HR" dirty="0" smtClean="0">
                <a:solidFill>
                  <a:srgbClr val="C00000"/>
                </a:solidFill>
              </a:rPr>
              <a:t>C</a:t>
            </a:r>
            <a:r>
              <a:rPr lang="hr-HR" dirty="0" smtClean="0"/>
              <a:t>.</a:t>
            </a:r>
          </a:p>
          <a:p>
            <a:pPr marL="514350" indent="-514350"/>
            <a:r>
              <a:rPr lang="hr-HR" u="sng" dirty="0" smtClean="0"/>
              <a:t>Spoji </a:t>
            </a:r>
            <a:r>
              <a:rPr lang="hr-HR" dirty="0" smtClean="0"/>
              <a:t>ravnalom te točke. Nacrtali smo </a:t>
            </a:r>
            <a:r>
              <a:rPr lang="hr-HR" dirty="0" smtClean="0">
                <a:solidFill>
                  <a:srgbClr val="C00000"/>
                </a:solidFill>
              </a:rPr>
              <a:t>jednakostranični </a:t>
            </a:r>
            <a:r>
              <a:rPr lang="hr-HR" dirty="0" smtClean="0"/>
              <a:t>trokut.</a:t>
            </a:r>
          </a:p>
          <a:p>
            <a:pPr marL="514350" indent="-514350"/>
            <a:r>
              <a:rPr lang="hr-HR" u="sng" dirty="0" smtClean="0"/>
              <a:t>Označi</a:t>
            </a:r>
            <a:r>
              <a:rPr lang="hr-HR" dirty="0" smtClean="0"/>
              <a:t> stranice ( stranice jednake duljine: a,a,a)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SADA IZRAČUNAJMO OPSEG</a:t>
            </a:r>
            <a:br>
              <a:rPr lang="hr-HR" sz="3200" dirty="0" smtClean="0">
                <a:latin typeface="Comic Sans MS" pitchFamily="66" charset="0"/>
              </a:rPr>
            </a:br>
            <a:r>
              <a:rPr lang="hr-HR" sz="3200" dirty="0" smtClean="0">
                <a:solidFill>
                  <a:srgbClr val="FF0000"/>
                </a:solidFill>
                <a:latin typeface="Comic Sans MS" pitchFamily="66" charset="0"/>
              </a:rPr>
              <a:t>SVE STRANICE SU JEDNAKE DULJINE</a:t>
            </a:r>
            <a:endParaRPr lang="hr-HR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Nacrtali ste jednakostranični trokut.</a:t>
            </a:r>
          </a:p>
          <a:p>
            <a:r>
              <a:rPr lang="hr-HR" sz="2800" dirty="0" smtClean="0"/>
              <a:t>Zbroji sve 3 stranice! Piši ovako:</a:t>
            </a:r>
          </a:p>
          <a:p>
            <a:pPr>
              <a:buNone/>
            </a:pPr>
            <a:endParaRPr lang="hr-HR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1714480" y="3000372"/>
            <a:ext cx="2428892" cy="24288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O=a+a+a</a:t>
            </a:r>
          </a:p>
          <a:p>
            <a:pPr algn="ctr"/>
            <a:r>
              <a:rPr lang="hr-HR" dirty="0" smtClean="0"/>
              <a:t>Kraće: O=3</a:t>
            </a:r>
            <a:r>
              <a:rPr lang="hr-HR" sz="1000" dirty="0" smtClean="0"/>
              <a:t>*</a:t>
            </a:r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53578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a=3cm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a=3cm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000504"/>
            <a:ext cx="100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3cm=a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5286388"/>
            <a:ext cx="46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2643182"/>
            <a:ext cx="37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5715008" y="2500306"/>
            <a:ext cx="3000396" cy="38576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u="sng" dirty="0" smtClean="0"/>
              <a:t>a= 3cm</a:t>
            </a:r>
          </a:p>
          <a:p>
            <a:pPr algn="ctr"/>
            <a:endParaRPr lang="hr-HR" sz="2000" dirty="0" smtClean="0"/>
          </a:p>
          <a:p>
            <a:r>
              <a:rPr lang="hr-HR" sz="2000" i="1" dirty="0" smtClean="0"/>
              <a:t>O= a+a+a</a:t>
            </a:r>
          </a:p>
          <a:p>
            <a:r>
              <a:rPr lang="hr-HR" sz="2000" i="1" dirty="0" smtClean="0"/>
              <a:t>O= 3 </a:t>
            </a:r>
            <a:r>
              <a:rPr lang="hr-HR" sz="1000" i="1" dirty="0" smtClean="0"/>
              <a:t>*</a:t>
            </a:r>
            <a:r>
              <a:rPr lang="hr-HR" sz="2000" i="1" dirty="0" smtClean="0"/>
              <a:t> a</a:t>
            </a:r>
          </a:p>
          <a:p>
            <a:r>
              <a:rPr lang="hr-HR" sz="2000" i="1" dirty="0" smtClean="0"/>
              <a:t>O= 3 </a:t>
            </a:r>
            <a:r>
              <a:rPr lang="hr-HR" sz="1000" i="1" dirty="0" smtClean="0"/>
              <a:t>*</a:t>
            </a:r>
            <a:r>
              <a:rPr lang="hr-HR" sz="2000" i="1" dirty="0" smtClean="0"/>
              <a:t> 3cm</a:t>
            </a:r>
          </a:p>
          <a:p>
            <a:r>
              <a:rPr lang="hr-HR" sz="2000" i="1" dirty="0" smtClean="0"/>
              <a:t>O= 9 cm</a:t>
            </a:r>
          </a:p>
          <a:p>
            <a:endParaRPr lang="hr-HR" sz="2000" i="1" dirty="0" smtClean="0"/>
          </a:p>
          <a:p>
            <a:r>
              <a:rPr lang="hr-HR" sz="2000" i="1" dirty="0" smtClean="0"/>
              <a:t>ODGOVOR:</a:t>
            </a:r>
          </a:p>
          <a:p>
            <a:r>
              <a:rPr lang="hr-HR" sz="2000" i="1" dirty="0" smtClean="0"/>
              <a:t>Opseg je 9 cm.</a:t>
            </a:r>
          </a:p>
          <a:p>
            <a:r>
              <a:rPr lang="hr-HR" sz="2000" i="1" dirty="0" smtClean="0"/>
              <a:t> </a:t>
            </a:r>
            <a:endParaRPr lang="hr-HR" sz="2000" i="1" dirty="0"/>
          </a:p>
        </p:txBody>
      </p:sp>
      <p:sp>
        <p:nvSpPr>
          <p:cNvPr id="13" name="Right Arrow 12"/>
          <p:cNvSpPr/>
          <p:nvPr/>
        </p:nvSpPr>
        <p:spPr>
          <a:xfrm>
            <a:off x="5500694" y="235743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Vježbajmo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bez crtanja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Izračunaj opseg </a:t>
            </a:r>
            <a:r>
              <a:rPr lang="hr-HR" dirty="0" smtClean="0">
                <a:solidFill>
                  <a:srgbClr val="FF0000"/>
                </a:solidFill>
              </a:rPr>
              <a:t>jednakostraničnog </a:t>
            </a:r>
            <a:r>
              <a:rPr lang="hr-HR" dirty="0" smtClean="0"/>
              <a:t>trokuta kojemu su duljine stranica:</a:t>
            </a:r>
          </a:p>
          <a:p>
            <a:pPr>
              <a:buNone/>
            </a:pPr>
            <a:r>
              <a:rPr lang="hr-HR" dirty="0" smtClean="0"/>
              <a:t>A) </a:t>
            </a:r>
            <a:r>
              <a:rPr lang="hr-HR" u="sng" dirty="0" smtClean="0"/>
              <a:t>a=7cm</a:t>
            </a:r>
            <a:r>
              <a:rPr lang="hr-HR" dirty="0" smtClean="0"/>
              <a:t>            B) </a:t>
            </a:r>
            <a:r>
              <a:rPr lang="hr-HR" u="sng" dirty="0" smtClean="0"/>
              <a:t>a=76mm</a:t>
            </a:r>
            <a:r>
              <a:rPr lang="hr-HR" dirty="0" smtClean="0"/>
              <a:t>        C) </a:t>
            </a:r>
            <a:r>
              <a:rPr lang="hr-HR" u="sng" dirty="0" smtClean="0"/>
              <a:t>a= 80cm5mm  </a:t>
            </a:r>
          </a:p>
          <a:p>
            <a:pPr>
              <a:buNone/>
            </a:pPr>
            <a:r>
              <a:rPr lang="hr-HR" dirty="0" smtClean="0"/>
              <a:t>     O=?                     O=?                      O=? </a:t>
            </a:r>
          </a:p>
          <a:p>
            <a:pPr>
              <a:buNone/>
            </a:pPr>
            <a:r>
              <a:rPr lang="hr-HR" dirty="0" smtClean="0"/>
              <a:t>     O= a+a+a            O=a+a+a            O= a+a+a</a:t>
            </a:r>
          </a:p>
          <a:p>
            <a:pPr>
              <a:buNone/>
            </a:pPr>
            <a:r>
              <a:rPr lang="hr-HR" dirty="0" smtClean="0"/>
              <a:t>     O= 3</a:t>
            </a:r>
            <a:r>
              <a:rPr lang="hr-HR" sz="1700" dirty="0" smtClean="0"/>
              <a:t>*</a:t>
            </a:r>
            <a:r>
              <a:rPr lang="hr-HR" dirty="0" smtClean="0"/>
              <a:t> a               O= 3</a:t>
            </a:r>
            <a:r>
              <a:rPr lang="hr-HR" sz="1700" dirty="0" smtClean="0"/>
              <a:t>*</a:t>
            </a:r>
            <a:r>
              <a:rPr lang="hr-HR" dirty="0" smtClean="0"/>
              <a:t>a                O= 3</a:t>
            </a:r>
            <a:r>
              <a:rPr lang="hr-HR" sz="1700" dirty="0" smtClean="0"/>
              <a:t>*</a:t>
            </a:r>
            <a:r>
              <a:rPr lang="hr-HR" dirty="0" smtClean="0"/>
              <a:t>a  </a:t>
            </a:r>
          </a:p>
          <a:p>
            <a:pPr>
              <a:buNone/>
            </a:pPr>
            <a:r>
              <a:rPr lang="hr-HR" dirty="0" smtClean="0"/>
              <a:t>     O= 3</a:t>
            </a:r>
            <a:r>
              <a:rPr lang="hr-HR" sz="1700" dirty="0" smtClean="0"/>
              <a:t>*</a:t>
            </a:r>
            <a:r>
              <a:rPr lang="hr-HR" dirty="0" smtClean="0"/>
              <a:t> ____        O= 3</a:t>
            </a:r>
            <a:r>
              <a:rPr lang="hr-HR" sz="1700" dirty="0" smtClean="0"/>
              <a:t>*</a:t>
            </a:r>
            <a:r>
              <a:rPr lang="hr-HR" dirty="0" smtClean="0"/>
              <a:t> ____       O= 3</a:t>
            </a:r>
            <a:r>
              <a:rPr lang="hr-HR" sz="1700" dirty="0" smtClean="0"/>
              <a:t>*</a:t>
            </a:r>
            <a:r>
              <a:rPr lang="hr-HR" dirty="0" smtClean="0"/>
              <a:t>____ </a:t>
            </a:r>
          </a:p>
          <a:p>
            <a:pPr>
              <a:buNone/>
            </a:pPr>
            <a:r>
              <a:rPr lang="hr-HR" dirty="0" smtClean="0"/>
              <a:t>     O= ____ cm       O=____mm       O=_____mm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 U pisanom množenju zamijeni mjesta faktorima!  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7" name="Explosion 1 6"/>
          <p:cNvSpPr/>
          <p:nvPr/>
        </p:nvSpPr>
        <p:spPr>
          <a:xfrm>
            <a:off x="7786710" y="3000372"/>
            <a:ext cx="1643074" cy="15716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PUTA</a:t>
            </a:r>
          </a:p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MNOŽI</a:t>
            </a:r>
          </a:p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PISANO</a:t>
            </a:r>
            <a:endParaRPr lang="hr-HR" sz="14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7929586" y="1428736"/>
            <a:ext cx="1428760" cy="150019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PRETVORI </a:t>
            </a:r>
          </a:p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mm</a:t>
            </a:r>
            <a:endParaRPr lang="hr-HR" sz="1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429520" y="2143116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000232" y="421481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393405" y="4250537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6642908" y="4144174"/>
            <a:ext cx="286546" cy="284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15140" y="3714752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Provjeri točnost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A) </a:t>
            </a:r>
            <a:r>
              <a:rPr lang="hr-HR" u="sng" dirty="0" smtClean="0"/>
              <a:t>a=7cm</a:t>
            </a:r>
            <a:r>
              <a:rPr lang="hr-HR" dirty="0" smtClean="0"/>
              <a:t>            B) </a:t>
            </a:r>
            <a:r>
              <a:rPr lang="hr-HR" u="sng" dirty="0" smtClean="0"/>
              <a:t>a=76mm</a:t>
            </a:r>
            <a:r>
              <a:rPr lang="hr-HR" dirty="0" smtClean="0"/>
              <a:t>        C) </a:t>
            </a:r>
            <a:r>
              <a:rPr lang="hr-HR" u="sng" dirty="0" smtClean="0"/>
              <a:t>a= 80cm5mm  </a:t>
            </a:r>
          </a:p>
          <a:p>
            <a:pPr>
              <a:buNone/>
            </a:pPr>
            <a:r>
              <a:rPr lang="hr-HR" dirty="0" smtClean="0"/>
              <a:t>     O=?                     O=?                      O=? </a:t>
            </a:r>
          </a:p>
          <a:p>
            <a:pPr>
              <a:buNone/>
            </a:pPr>
            <a:r>
              <a:rPr lang="hr-HR" dirty="0" smtClean="0"/>
              <a:t>     O= a+a+a           O=a+a+a            O= a+a+a</a:t>
            </a:r>
          </a:p>
          <a:p>
            <a:pPr>
              <a:buNone/>
            </a:pPr>
            <a:r>
              <a:rPr lang="hr-HR" dirty="0" smtClean="0"/>
              <a:t>     O= 3</a:t>
            </a:r>
            <a:r>
              <a:rPr lang="hr-HR" sz="1800" dirty="0" smtClean="0"/>
              <a:t>*</a:t>
            </a:r>
            <a:r>
              <a:rPr lang="hr-HR" dirty="0" smtClean="0"/>
              <a:t> a              O= 3</a:t>
            </a:r>
            <a:r>
              <a:rPr lang="hr-HR" sz="1800" dirty="0" smtClean="0"/>
              <a:t>*</a:t>
            </a:r>
            <a:r>
              <a:rPr lang="hr-HR" dirty="0" smtClean="0"/>
              <a:t>a                 O= 3</a:t>
            </a:r>
            <a:r>
              <a:rPr lang="hr-HR" sz="1800" dirty="0" smtClean="0"/>
              <a:t>*</a:t>
            </a:r>
            <a:r>
              <a:rPr lang="hr-HR" dirty="0" smtClean="0"/>
              <a:t>a  </a:t>
            </a:r>
          </a:p>
          <a:p>
            <a:pPr>
              <a:buNone/>
            </a:pPr>
            <a:r>
              <a:rPr lang="hr-HR" dirty="0" smtClean="0"/>
              <a:t>     O= 3 </a:t>
            </a:r>
            <a:r>
              <a:rPr lang="hr-HR" sz="1800" dirty="0" smtClean="0"/>
              <a:t>*</a:t>
            </a:r>
            <a:r>
              <a:rPr lang="hr-HR" dirty="0" smtClean="0"/>
              <a:t> 7cm       O= 3 </a:t>
            </a:r>
            <a:r>
              <a:rPr lang="hr-HR" sz="1800" dirty="0" smtClean="0"/>
              <a:t>*</a:t>
            </a:r>
            <a:r>
              <a:rPr lang="hr-HR" dirty="0" smtClean="0"/>
              <a:t> 76mm      O= 3</a:t>
            </a:r>
            <a:r>
              <a:rPr lang="hr-HR" sz="1800" dirty="0" smtClean="0"/>
              <a:t>*</a:t>
            </a:r>
            <a:r>
              <a:rPr lang="hr-HR" dirty="0" smtClean="0"/>
              <a:t>805mm</a:t>
            </a:r>
          </a:p>
          <a:p>
            <a:pPr>
              <a:buNone/>
            </a:pPr>
            <a:r>
              <a:rPr lang="hr-HR" dirty="0" smtClean="0"/>
              <a:t>     O= 21 cm          O= 228 mm        O= 2415mm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URADI SAM/SAMA</a:t>
            </a:r>
            <a:r>
              <a:rPr lang="hr-HR" sz="3600" dirty="0" smtClean="0">
                <a:latin typeface="Comic Sans MS" pitchFamily="66" charset="0"/>
              </a:rPr>
              <a:t/>
            </a:r>
            <a:br>
              <a:rPr lang="hr-HR" sz="3600" dirty="0" smtClean="0">
                <a:latin typeface="Comic Sans MS" pitchFamily="66" charset="0"/>
              </a:rPr>
            </a:br>
            <a:r>
              <a:rPr lang="hr-HR" sz="2800" dirty="0" smtClean="0">
                <a:latin typeface="Comic Sans MS" pitchFamily="66" charset="0"/>
              </a:rPr>
              <a:t>PROVJERI KOLIKO SI ZAPAMTIO/LA</a:t>
            </a:r>
            <a:endParaRPr lang="hr-HR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Duljina stranice </a:t>
            </a:r>
            <a:r>
              <a:rPr lang="hr-HR" dirty="0" smtClean="0">
                <a:solidFill>
                  <a:srgbClr val="FF0000"/>
                </a:solidFill>
              </a:rPr>
              <a:t>jednakostraničnog</a:t>
            </a:r>
            <a:r>
              <a:rPr lang="hr-HR" dirty="0" smtClean="0"/>
              <a:t> trokuta je 95mm. Koliki je opseg tog trokuta?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 Račun: </a:t>
            </a:r>
            <a:r>
              <a:rPr lang="hr-HR" u="sng" dirty="0" smtClean="0"/>
              <a:t>a= 95mm</a:t>
            </a:r>
          </a:p>
          <a:p>
            <a:pPr marL="514350" indent="-514350">
              <a:buNone/>
            </a:pPr>
            <a:r>
              <a:rPr lang="hr-HR" dirty="0" smtClean="0"/>
              <a:t>              O=?</a:t>
            </a:r>
          </a:p>
          <a:p>
            <a:pPr marL="514350" indent="-514350">
              <a:buNone/>
            </a:pPr>
            <a:r>
              <a:rPr lang="hr-HR" dirty="0" smtClean="0"/>
              <a:t>              O= a+a+a</a:t>
            </a:r>
          </a:p>
          <a:p>
            <a:pPr marL="514350" indent="-514350">
              <a:buNone/>
            </a:pPr>
            <a:r>
              <a:rPr lang="hr-HR" dirty="0" smtClean="0"/>
              <a:t>              O= 3 </a:t>
            </a:r>
            <a:r>
              <a:rPr lang="hr-HR" sz="2100" dirty="0" smtClean="0"/>
              <a:t>*</a:t>
            </a:r>
            <a:r>
              <a:rPr lang="hr-HR" dirty="0" smtClean="0"/>
              <a:t> a</a:t>
            </a:r>
          </a:p>
          <a:p>
            <a:pPr marL="514350" indent="-514350">
              <a:buNone/>
            </a:pPr>
            <a:r>
              <a:rPr lang="hr-HR" dirty="0" smtClean="0"/>
              <a:t>              O= 3 </a:t>
            </a:r>
            <a:r>
              <a:rPr lang="hr-HR" sz="2100" dirty="0" smtClean="0"/>
              <a:t>*</a:t>
            </a:r>
            <a:r>
              <a:rPr lang="hr-HR" dirty="0" smtClean="0"/>
              <a:t> 95mm</a:t>
            </a:r>
          </a:p>
          <a:p>
            <a:pPr marL="514350" indent="-514350">
              <a:buNone/>
            </a:pPr>
            <a:r>
              <a:rPr lang="hr-HR" dirty="0" smtClean="0"/>
              <a:t>              O=  285mm= 28cm5mm    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Odgovor: Opseg trokuta je 28cm5mm.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dirty="0" smtClean="0">
                <a:latin typeface="Comic Sans MS" pitchFamily="66" charset="0"/>
              </a:rPr>
              <a:t> ZNAMO opseg </a:t>
            </a:r>
            <a:r>
              <a:rPr lang="hr-HR" sz="3200" dirty="0" smtClean="0">
                <a:solidFill>
                  <a:srgbClr val="FF0000"/>
                </a:solidFill>
                <a:latin typeface="Comic Sans MS" pitchFamily="66" charset="0"/>
              </a:rPr>
              <a:t>jednakostraničnog</a:t>
            </a:r>
            <a:r>
              <a:rPr lang="hr-HR" sz="3200" dirty="0" smtClean="0">
                <a:latin typeface="Comic Sans MS" pitchFamily="66" charset="0"/>
              </a:rPr>
              <a:t> trokuta </a:t>
            </a:r>
            <a:br>
              <a:rPr lang="hr-HR" sz="3200" dirty="0" smtClean="0">
                <a:latin typeface="Comic Sans MS" pitchFamily="66" charset="0"/>
              </a:rPr>
            </a:br>
            <a:r>
              <a:rPr lang="hr-HR" sz="3200" dirty="0" smtClean="0">
                <a:latin typeface="Comic Sans MS" pitchFamily="66" charset="0"/>
              </a:rPr>
              <a:t>Kako ćemo izračunati duljinu stranice ?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Opseg jednakostraničnog trokuta je 18cm. Kolika je duljina jedne njegove stranice?</a:t>
            </a:r>
          </a:p>
          <a:p>
            <a:pPr marL="514350" indent="-514350">
              <a:buNone/>
            </a:pPr>
            <a:r>
              <a:rPr lang="hr-HR" dirty="0" smtClean="0"/>
              <a:t>      Račun:     </a:t>
            </a:r>
            <a:r>
              <a:rPr lang="hr-HR" u="sng" dirty="0" smtClean="0"/>
              <a:t>O= 18cm   </a:t>
            </a:r>
          </a:p>
          <a:p>
            <a:pPr marL="514350" indent="-514350">
              <a:buNone/>
            </a:pPr>
            <a:r>
              <a:rPr lang="hr-HR" dirty="0" smtClean="0"/>
              <a:t>                        a= ?</a:t>
            </a:r>
          </a:p>
          <a:p>
            <a:pPr marL="514350" indent="-514350">
              <a:buNone/>
            </a:pPr>
            <a:r>
              <a:rPr lang="hr-HR" dirty="0" smtClean="0"/>
              <a:t>                        O= a+a+a</a:t>
            </a:r>
          </a:p>
          <a:p>
            <a:pPr marL="514350" indent="-514350">
              <a:buNone/>
            </a:pPr>
            <a:r>
              <a:rPr lang="hr-HR" dirty="0" smtClean="0"/>
              <a:t>                        O= 3 </a:t>
            </a:r>
            <a:r>
              <a:rPr lang="hr-HR" sz="1900" dirty="0" smtClean="0"/>
              <a:t>*</a:t>
            </a:r>
            <a:r>
              <a:rPr lang="hr-HR" dirty="0" smtClean="0"/>
              <a:t> a</a:t>
            </a:r>
          </a:p>
          <a:p>
            <a:pPr marL="514350" indent="-514350">
              <a:buNone/>
            </a:pPr>
            <a:r>
              <a:rPr lang="hr-HR" dirty="0" smtClean="0"/>
              <a:t>                       18= 3 </a:t>
            </a:r>
            <a:r>
              <a:rPr lang="hr-HR" sz="1900" dirty="0" smtClean="0"/>
              <a:t>*</a:t>
            </a:r>
            <a:r>
              <a:rPr lang="hr-HR" dirty="0" smtClean="0"/>
              <a:t> a</a:t>
            </a:r>
          </a:p>
          <a:p>
            <a:pPr marL="514350" indent="-514350">
              <a:buNone/>
            </a:pPr>
            <a:r>
              <a:rPr lang="hr-HR" dirty="0" smtClean="0"/>
              <a:t>                         a= 18 </a:t>
            </a:r>
            <a:r>
              <a:rPr lang="hr-HR" dirty="0" smtClean="0">
                <a:solidFill>
                  <a:srgbClr val="FF0000"/>
                </a:solidFill>
              </a:rPr>
              <a:t>: </a:t>
            </a:r>
            <a:r>
              <a:rPr lang="hr-HR" dirty="0" smtClean="0"/>
              <a:t>3cm</a:t>
            </a:r>
          </a:p>
          <a:p>
            <a:pPr marL="514350" indent="-514350">
              <a:buNone/>
            </a:pPr>
            <a:r>
              <a:rPr lang="hr-HR" dirty="0" smtClean="0"/>
              <a:t>                         a= 6cm</a:t>
            </a:r>
          </a:p>
          <a:p>
            <a:pPr marL="514350" indent="-514350">
              <a:buNone/>
            </a:pPr>
            <a:r>
              <a:rPr lang="hr-HR" dirty="0" smtClean="0"/>
              <a:t>Odgovor: Jedna stranica je duga 6 cm.</a:t>
            </a:r>
            <a:endParaRPr lang="hr-HR" dirty="0"/>
          </a:p>
        </p:txBody>
      </p:sp>
      <p:sp>
        <p:nvSpPr>
          <p:cNvPr id="4" name="Explosion 1 3"/>
          <p:cNvSpPr/>
          <p:nvPr/>
        </p:nvSpPr>
        <p:spPr>
          <a:xfrm>
            <a:off x="5357818" y="2000240"/>
            <a:ext cx="3571900" cy="392909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Jednakostranični trokut ima 3 jednake stranice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Zato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OPSEG PODIJELI SA </a:t>
            </a:r>
            <a:r>
              <a:rPr lang="hr-HR" sz="2400" dirty="0" smtClean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LAKO JE!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POKUŠAJ!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Izračunaj duljinu stranice </a:t>
            </a:r>
            <a:r>
              <a:rPr lang="hr-HR" dirty="0" smtClean="0">
                <a:solidFill>
                  <a:srgbClr val="FF0000"/>
                </a:solidFill>
              </a:rPr>
              <a:t>jednakostraničnog </a:t>
            </a:r>
            <a:r>
              <a:rPr lang="hr-HR" dirty="0" smtClean="0"/>
              <a:t>trokuta ako je opseg tog trokuta:</a:t>
            </a:r>
          </a:p>
          <a:p>
            <a:pPr marL="514350" indent="-514350">
              <a:buAutoNum type="alphaUcParenR"/>
            </a:pPr>
            <a:r>
              <a:rPr lang="hr-HR" u="sng" dirty="0" smtClean="0"/>
              <a:t>O= 84cm</a:t>
            </a:r>
            <a:r>
              <a:rPr lang="hr-HR" dirty="0" smtClean="0"/>
              <a:t>                  B)  </a:t>
            </a:r>
            <a:r>
              <a:rPr lang="hr-HR" u="sng" dirty="0" smtClean="0"/>
              <a:t>O= 117mm</a:t>
            </a:r>
          </a:p>
          <a:p>
            <a:pPr marL="514350" indent="-514350">
              <a:buNone/>
            </a:pPr>
            <a:r>
              <a:rPr lang="hr-HR" dirty="0" smtClean="0"/>
              <a:t>      a= ?                                  a= ?</a:t>
            </a:r>
          </a:p>
          <a:p>
            <a:pPr marL="514350" indent="-514350">
              <a:buNone/>
            </a:pPr>
            <a:r>
              <a:rPr lang="hr-HR" dirty="0" smtClean="0"/>
              <a:t>      </a:t>
            </a:r>
            <a:r>
              <a:rPr lang="hr-HR" dirty="0" smtClean="0">
                <a:solidFill>
                  <a:srgbClr val="C00000"/>
                </a:solidFill>
              </a:rPr>
              <a:t>O= a+a+a                        O= a+a+a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C00000"/>
                </a:solidFill>
              </a:rPr>
              <a:t>      O= 3</a:t>
            </a:r>
            <a:r>
              <a:rPr lang="hr-HR" sz="1900" dirty="0" smtClean="0">
                <a:solidFill>
                  <a:srgbClr val="C00000"/>
                </a:solidFill>
              </a:rPr>
              <a:t>*</a:t>
            </a:r>
            <a:r>
              <a:rPr lang="hr-HR" dirty="0" smtClean="0">
                <a:solidFill>
                  <a:srgbClr val="C00000"/>
                </a:solidFill>
              </a:rPr>
              <a:t> a                           O= 3</a:t>
            </a:r>
            <a:r>
              <a:rPr lang="hr-HR" sz="1900" dirty="0" smtClean="0">
                <a:solidFill>
                  <a:srgbClr val="C00000"/>
                </a:solidFill>
              </a:rPr>
              <a:t>*</a:t>
            </a:r>
            <a:r>
              <a:rPr lang="hr-HR" dirty="0" smtClean="0">
                <a:solidFill>
                  <a:srgbClr val="C00000"/>
                </a:solidFill>
              </a:rPr>
              <a:t> a</a:t>
            </a:r>
          </a:p>
          <a:p>
            <a:pPr marL="514350" indent="-514350">
              <a:buNone/>
            </a:pPr>
            <a:r>
              <a:rPr lang="hr-HR" dirty="0" smtClean="0"/>
              <a:t>      84= 3</a:t>
            </a:r>
            <a:r>
              <a:rPr lang="hr-HR" sz="1900" dirty="0" smtClean="0"/>
              <a:t>*</a:t>
            </a:r>
            <a:r>
              <a:rPr lang="hr-HR" dirty="0" smtClean="0"/>
              <a:t>a                         117= 3</a:t>
            </a:r>
            <a:r>
              <a:rPr lang="hr-HR" sz="1900" dirty="0" smtClean="0"/>
              <a:t>*</a:t>
            </a:r>
            <a:r>
              <a:rPr lang="hr-HR" dirty="0" smtClean="0"/>
              <a:t> a</a:t>
            </a:r>
          </a:p>
          <a:p>
            <a:pPr marL="514350" indent="-514350">
              <a:buNone/>
            </a:pPr>
            <a:r>
              <a:rPr lang="hr-HR" dirty="0" smtClean="0"/>
              <a:t>         a= ___: 3                      a= ___ : 3</a:t>
            </a:r>
          </a:p>
          <a:p>
            <a:pPr marL="514350" indent="-514350">
              <a:buNone/>
            </a:pPr>
            <a:r>
              <a:rPr lang="hr-HR" dirty="0" smtClean="0"/>
              <a:t>         a= ____ cm                  a= _____mm</a:t>
            </a:r>
            <a:endParaRPr lang="hr-HR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107257" y="446485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1206" y="4429926"/>
            <a:ext cx="215108" cy="70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Explosion 1 5"/>
          <p:cNvSpPr/>
          <p:nvPr/>
        </p:nvSpPr>
        <p:spPr>
          <a:xfrm>
            <a:off x="6715140" y="2571744"/>
            <a:ext cx="2714644" cy="314327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DIJELI PISANIM POSTUPKOM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6858016" y="0"/>
            <a:ext cx="2285984" cy="191450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PIŠI CIJELI POSTUPAK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ŠTO JE OPSEG? 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( radi u bilježnici bez crta)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Postavi 3 stolca ( stolice A,B,C) bilo gdje u kući tako da nisu u istom redu.</a:t>
            </a:r>
          </a:p>
          <a:p>
            <a:pPr marL="514350" indent="-514350">
              <a:buAutoNum type="arabicPeriod"/>
            </a:pPr>
            <a:r>
              <a:rPr lang="hr-HR" dirty="0" smtClean="0"/>
              <a:t>Poveži stolce konopom, vunom ili koncem.</a:t>
            </a:r>
          </a:p>
          <a:p>
            <a:pPr marL="514350" indent="-514350">
              <a:buAutoNum type="arabicPeriod"/>
            </a:pPr>
            <a:r>
              <a:rPr lang="hr-HR" dirty="0" smtClean="0"/>
              <a:t>Ogradio/la si prostor oblika trokuta.</a:t>
            </a:r>
          </a:p>
          <a:p>
            <a:pPr marL="514350" indent="-514350">
              <a:buAutoNum type="arabicPeriod"/>
            </a:pPr>
            <a:r>
              <a:rPr lang="hr-HR" dirty="0" smtClean="0"/>
              <a:t>Stolci su vrhovi trokuta, a konop/vuna/konac stranice trokuta.</a:t>
            </a:r>
          </a:p>
          <a:p>
            <a:pPr marL="514350" indent="-514350">
              <a:buAutoNum type="arabicPeriod"/>
            </a:pPr>
            <a:r>
              <a:rPr lang="hr-HR" dirty="0" smtClean="0"/>
              <a:t>Uzmi autić i vozi ga po konopu( ili neku drugu igračku). Kreni iz stolca A do B pa do C i do A. Obišao/la si trokut </a:t>
            </a:r>
            <a:r>
              <a:rPr lang="hr-HR" dirty="0" smtClean="0">
                <a:solidFill>
                  <a:srgbClr val="FF0000"/>
                </a:solidFill>
              </a:rPr>
              <a:t>OKOLO!!!!</a:t>
            </a:r>
          </a:p>
          <a:p>
            <a:pPr marL="514350" indent="-514350">
              <a:buAutoNum type="arabicPeriod"/>
            </a:pPr>
            <a:r>
              <a:rPr lang="hr-HR" dirty="0" smtClean="0"/>
              <a:t>Nacrtaj sliku stolaca i konopa u bilježnicu.</a:t>
            </a:r>
          </a:p>
          <a:p>
            <a:pPr marL="514350" indent="-514350">
              <a:buNone/>
            </a:pPr>
            <a:r>
              <a:rPr lang="hr-HR" dirty="0"/>
              <a:t> </a:t>
            </a:r>
            <a:r>
              <a:rPr lang="hr-HR" dirty="0" smtClean="0"/>
              <a:t>      ( umanjeno)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URADI SAM/ SAMA</a:t>
            </a:r>
            <a:br>
              <a:rPr lang="hr-HR" sz="2800" dirty="0" smtClean="0">
                <a:latin typeface="Comic Sans MS" pitchFamily="66" charset="0"/>
              </a:rPr>
            </a:br>
            <a:r>
              <a:rPr lang="hr-HR" sz="2800" dirty="0" smtClean="0">
                <a:latin typeface="Comic Sans MS" pitchFamily="66" charset="0"/>
              </a:rPr>
              <a:t>PROVJERI KOLIKO SI ZAPAMTIO/LA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Koliko je duga jedna stranica </a:t>
            </a:r>
            <a:r>
              <a:rPr lang="hr-HR" dirty="0" smtClean="0">
                <a:solidFill>
                  <a:srgbClr val="C00000"/>
                </a:solidFill>
              </a:rPr>
              <a:t>jednakostraničnog</a:t>
            </a:r>
            <a:r>
              <a:rPr lang="hr-HR" dirty="0" smtClean="0"/>
              <a:t> trokuta ako je opseg:</a:t>
            </a:r>
          </a:p>
          <a:p>
            <a:pPr marL="514350" indent="-514350">
              <a:buAutoNum type="alphaUcParenR"/>
            </a:pPr>
            <a:r>
              <a:rPr lang="hr-HR" dirty="0" smtClean="0"/>
              <a:t>12cm                                  B) 20cm7mm</a:t>
            </a:r>
          </a:p>
          <a:p>
            <a:pPr marL="514350" indent="-514350"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/>
              <a:t>O= 12cm</a:t>
            </a:r>
            <a:r>
              <a:rPr lang="hr-HR" dirty="0" smtClean="0"/>
              <a:t>                                   </a:t>
            </a:r>
            <a:r>
              <a:rPr lang="hr-HR" u="sng" dirty="0" smtClean="0"/>
              <a:t>O= 207mm</a:t>
            </a:r>
          </a:p>
          <a:p>
            <a:pPr>
              <a:buNone/>
            </a:pPr>
            <a:r>
              <a:rPr lang="hr-HR" dirty="0" smtClean="0"/>
              <a:t>a=?                                             a=?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O= a+a+a                                  O=a+a+a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O= 3</a:t>
            </a:r>
            <a:r>
              <a:rPr lang="hr-HR" sz="1800" dirty="0" smtClean="0">
                <a:solidFill>
                  <a:srgbClr val="C00000"/>
                </a:solidFill>
              </a:rPr>
              <a:t>*</a:t>
            </a:r>
            <a:r>
              <a:rPr lang="hr-HR" dirty="0" smtClean="0">
                <a:solidFill>
                  <a:srgbClr val="C00000"/>
                </a:solidFill>
              </a:rPr>
              <a:t>a                                       O= 3</a:t>
            </a:r>
            <a:r>
              <a:rPr lang="hr-HR" sz="1800" dirty="0" smtClean="0">
                <a:solidFill>
                  <a:srgbClr val="C00000"/>
                </a:solidFill>
              </a:rPr>
              <a:t>*</a:t>
            </a:r>
            <a:r>
              <a:rPr lang="hr-HR" dirty="0" smtClean="0">
                <a:solidFill>
                  <a:srgbClr val="C00000"/>
                </a:solidFill>
              </a:rPr>
              <a:t>a </a:t>
            </a:r>
          </a:p>
          <a:p>
            <a:pPr>
              <a:buNone/>
            </a:pPr>
            <a:r>
              <a:rPr lang="hr-HR" dirty="0" smtClean="0"/>
              <a:t>12= 3</a:t>
            </a:r>
            <a:r>
              <a:rPr lang="hr-HR" sz="1900" dirty="0" smtClean="0"/>
              <a:t>*</a:t>
            </a:r>
            <a:r>
              <a:rPr lang="hr-HR" dirty="0" smtClean="0"/>
              <a:t>a                                    207= 3</a:t>
            </a:r>
            <a:r>
              <a:rPr lang="hr-HR" sz="1900" dirty="0" smtClean="0"/>
              <a:t>*</a:t>
            </a:r>
            <a:r>
              <a:rPr lang="hr-HR" dirty="0" smtClean="0"/>
              <a:t>a</a:t>
            </a:r>
          </a:p>
          <a:p>
            <a:pPr>
              <a:buNone/>
            </a:pPr>
            <a:r>
              <a:rPr lang="hr-HR" dirty="0" smtClean="0"/>
              <a:t>a= 12cm : 3                                a= 207mm : 3</a:t>
            </a:r>
          </a:p>
          <a:p>
            <a:pPr>
              <a:buNone/>
            </a:pPr>
            <a:r>
              <a:rPr lang="hr-HR" dirty="0" smtClean="0"/>
              <a:t>a= 4cm                                         a= 69mm</a:t>
            </a:r>
          </a:p>
          <a:p>
            <a:pPr>
              <a:buNone/>
            </a:pPr>
            <a:r>
              <a:rPr lang="hr-HR" dirty="0" smtClean="0"/>
              <a:t>Stranica je duga 4 cm.           Stranica je duga 69mm.        </a:t>
            </a:r>
            <a:r>
              <a:rPr lang="hr-HR" sz="6200" dirty="0" smtClean="0">
                <a:solidFill>
                  <a:srgbClr val="C00000"/>
                </a:solidFill>
                <a:sym typeface="Wingdings"/>
              </a:rPr>
              <a:t></a:t>
            </a:r>
            <a:endParaRPr lang="hr-HR" sz="6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BRAVO ČETVRTAŠI!</a:t>
            </a:r>
            <a:br>
              <a:rPr lang="hr-HR" sz="3600" dirty="0" smtClean="0">
                <a:latin typeface="Comic Sans MS" pitchFamily="66" charset="0"/>
              </a:rPr>
            </a:br>
            <a:r>
              <a:rPr lang="hr-HR" sz="3600" dirty="0" smtClean="0">
                <a:latin typeface="Comic Sans MS" pitchFamily="66" charset="0"/>
              </a:rPr>
              <a:t>VOLI VAS UČITELJICA MARINA</a:t>
            </a:r>
            <a:endParaRPr lang="hr-HR" sz="3600" dirty="0">
              <a:latin typeface="Comic Sans MS" pitchFamily="66" charset="0"/>
            </a:endParaRPr>
          </a:p>
        </p:txBody>
      </p:sp>
      <p:pic>
        <p:nvPicPr>
          <p:cNvPr id="4" name="Content Placeholder 3" descr="SMJEŠ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2293" y="1857364"/>
            <a:ext cx="6096445" cy="3786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OPSEG= OKOLO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( radi u bilježnici bez crta)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hr-HR" dirty="0" smtClean="0"/>
              <a:t>7. Izmjeri pedljima duljinu svake stranice(konopa)  i zapiši na sliku.</a:t>
            </a:r>
          </a:p>
          <a:p>
            <a:pPr marL="514350" indent="-514350">
              <a:buNone/>
            </a:pPr>
            <a:r>
              <a:rPr lang="hr-HR" dirty="0" smtClean="0"/>
              <a:t>8. Zbroji sve pedlje! Izračunaj!</a:t>
            </a:r>
          </a:p>
          <a:p>
            <a:pPr marL="514350" indent="-514350">
              <a:buNone/>
            </a:pPr>
            <a:r>
              <a:rPr lang="hr-HR" dirty="0" smtClean="0"/>
              <a:t>9. Sada metrom izmjeri duljinu svake stranice- konopa i zapiši na sliku u bilježnici.</a:t>
            </a:r>
          </a:p>
          <a:p>
            <a:pPr marL="514350" indent="-514350">
              <a:buNone/>
            </a:pPr>
            <a:r>
              <a:rPr lang="hr-HR" dirty="0" smtClean="0"/>
              <a:t>10. Zbroji sve 3 stranice u m/cm. Izračunaj.</a:t>
            </a:r>
          </a:p>
          <a:p>
            <a:pPr marL="514350" indent="-514350">
              <a:buNone/>
            </a:pPr>
            <a:r>
              <a:rPr lang="hr-HR" dirty="0"/>
              <a:t> </a:t>
            </a:r>
            <a:r>
              <a:rPr lang="hr-HR" dirty="0" smtClean="0"/>
              <a:t>      npr. 2m+ 1m+ 3m= 6m ili</a:t>
            </a:r>
          </a:p>
          <a:p>
            <a:pPr marL="514350" indent="-514350">
              <a:buNone/>
            </a:pPr>
            <a:r>
              <a:rPr lang="hr-HR" dirty="0"/>
              <a:t> </a:t>
            </a:r>
            <a:r>
              <a:rPr lang="hr-HR" dirty="0" smtClean="0"/>
              <a:t>      250cm+ 173cm+ 310cm=733cm</a:t>
            </a:r>
          </a:p>
          <a:p>
            <a:pPr marL="514350" indent="-514350">
              <a:buNone/>
            </a:pPr>
            <a:r>
              <a:rPr lang="hr-HR" dirty="0" smtClean="0"/>
              <a:t>11. Izračunao/la si OPSEG svog trokuta.</a:t>
            </a:r>
          </a:p>
          <a:p>
            <a:pPr marL="514350" indent="-514350">
              <a:buNone/>
            </a:pPr>
            <a:r>
              <a:rPr lang="hr-HR" dirty="0"/>
              <a:t> </a:t>
            </a:r>
            <a:r>
              <a:rPr lang="hr-HR" dirty="0" smtClean="0"/>
              <a:t>      </a:t>
            </a:r>
            <a:r>
              <a:rPr lang="hr-HR" dirty="0" smtClean="0">
                <a:solidFill>
                  <a:srgbClr val="FF0000"/>
                </a:solidFill>
              </a:rPr>
              <a:t>OPSEG= OKOLO</a:t>
            </a:r>
          </a:p>
          <a:p>
            <a:pPr marL="514350" indent="-51435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OPSEG TROKUTA (O)</a:t>
            </a:r>
            <a:b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hr-HR" sz="2200" dirty="0" smtClean="0">
                <a:solidFill>
                  <a:srgbClr val="C00000"/>
                </a:solidFill>
                <a:latin typeface="Comic Sans MS" pitchFamily="66" charset="0"/>
              </a:rPr>
              <a:t>PREPIŠI U BILJEŽNICU</a:t>
            </a:r>
            <a:endParaRPr lang="hr-HR" sz="2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</a:t>
            </a:r>
            <a:r>
              <a:rPr lang="hr-HR" sz="3600" dirty="0" smtClean="0"/>
              <a:t>O =  a+ b +c</a:t>
            </a:r>
          </a:p>
          <a:p>
            <a:pPr>
              <a:buNone/>
            </a:pPr>
            <a:endParaRPr lang="hr-HR" sz="3600" dirty="0" smtClean="0"/>
          </a:p>
          <a:p>
            <a:pPr>
              <a:buNone/>
            </a:pPr>
            <a:endParaRPr lang="hr-HR" sz="3600" dirty="0" smtClean="0"/>
          </a:p>
          <a:p>
            <a:pPr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ZAKLJUČIMO: Opseg je zbroj duljina  stranica trokuta.</a:t>
            </a:r>
          </a:p>
          <a:p>
            <a:pPr>
              <a:buNone/>
            </a:pPr>
            <a:endParaRPr lang="hr-HR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421481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C00000"/>
                </a:solidFill>
              </a:rPr>
              <a:t>STRANICE</a:t>
            </a:r>
            <a:endParaRPr lang="hr-HR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C00000"/>
                </a:solidFill>
              </a:rPr>
              <a:t>OPSEG</a:t>
            </a:r>
            <a:endParaRPr lang="hr-HR" sz="2400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3036083" y="346471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0"/>
          </p:cNvCxnSpPr>
          <p:nvPr/>
        </p:nvCxnSpPr>
        <p:spPr>
          <a:xfrm rot="5400000">
            <a:off x="1714480" y="357187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357554" y="371475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714744" y="350043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6072198" y="2928934"/>
            <a:ext cx="2286016" cy="1285884"/>
          </a:xfrm>
          <a:prstGeom prst="triangle">
            <a:avLst>
              <a:gd name="adj" fmla="val 257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4143380"/>
            <a:ext cx="58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335756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98" y="3286124"/>
            <a:ext cx="49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OPSEG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RAZNO</a:t>
            </a:r>
            <a:r>
              <a:rPr lang="hr-HR" dirty="0" smtClean="0">
                <a:latin typeface="Comic Sans MS" pitchFamily="66" charset="0"/>
              </a:rPr>
              <a:t>STRANIČNOG TROKUTA-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U bilježnici nacrtaj 1 raznostraničan trokut.</a:t>
            </a:r>
          </a:p>
          <a:p>
            <a:r>
              <a:rPr lang="hr-HR" dirty="0" smtClean="0"/>
              <a:t>POSTUPAK CRTANJA:</a:t>
            </a:r>
          </a:p>
          <a:p>
            <a:pPr marL="514350" indent="-514350">
              <a:buAutoNum type="arabicPeriod"/>
            </a:pPr>
            <a:r>
              <a:rPr lang="hr-HR" dirty="0" smtClean="0"/>
              <a:t>Istakni 3 točke(x) Označi ih( A,B,C)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r-HR" dirty="0" smtClean="0"/>
              <a:t>Spoji točke ravnalom-Nacrtao/la si raznostraničan trokut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r-HR" dirty="0" smtClean="0"/>
              <a:t>Označi </a:t>
            </a:r>
            <a:r>
              <a:rPr lang="hr-HR" u="sng" dirty="0" smtClean="0"/>
              <a:t>stranice</a:t>
            </a:r>
            <a:r>
              <a:rPr lang="hr-HR" dirty="0" smtClean="0"/>
              <a:t> trokuta ( a,b,c)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r-HR" dirty="0" smtClean="0"/>
              <a:t>Trokutom izmjeri duljine stranica i zapiši ih na stranice na slici.</a:t>
            </a:r>
          </a:p>
          <a:p>
            <a:pPr marL="514350" indent="-514350">
              <a:buNone/>
            </a:pPr>
            <a:r>
              <a:rPr lang="hr-HR" dirty="0"/>
              <a:t> </a:t>
            </a:r>
            <a:r>
              <a:rPr lang="hr-HR" dirty="0" smtClean="0"/>
              <a:t>     npr.     a= 46mm  b= 34mm   c= 57mm</a:t>
            </a:r>
          </a:p>
          <a:p>
            <a:pPr marL="514350" indent="-514350">
              <a:buNone/>
            </a:pPr>
            <a:r>
              <a:rPr lang="hr-HR" dirty="0" smtClean="0">
                <a:latin typeface="Comic Sans MS" pitchFamily="66" charset="0"/>
                <a:cs typeface="Calibri" pitchFamily="34" charset="0"/>
              </a:rPr>
              <a:t>POGLEDAJ NA SLJEDEĆOJ STRANICI!</a:t>
            </a:r>
          </a:p>
          <a:p>
            <a:pPr marL="514350" indent="-51435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IZRAČUNAJMO </a:t>
            </a:r>
            <a:b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OPSEG (O) </a:t>
            </a:r>
            <a:r>
              <a:rPr lang="hr-HR" sz="2200" dirty="0" smtClean="0">
                <a:solidFill>
                  <a:srgbClr val="C00000"/>
                </a:solidFill>
                <a:latin typeface="Comic Sans MS" pitchFamily="66" charset="0"/>
              </a:rPr>
              <a:t>prepiši u bilježnicu</a:t>
            </a:r>
            <a:endParaRPr lang="hr-HR" sz="2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Zapiši pravilno!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Isosceles Triangle 3"/>
          <p:cNvSpPr/>
          <p:nvPr/>
        </p:nvSpPr>
        <p:spPr>
          <a:xfrm>
            <a:off x="1285852" y="3214686"/>
            <a:ext cx="3000396" cy="2286016"/>
          </a:xfrm>
          <a:prstGeom prst="triangle">
            <a:avLst>
              <a:gd name="adj" fmla="val 22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O= a+b+c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55007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a= 46mm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421481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c= 57mm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286256"/>
            <a:ext cx="130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34 mm=b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429264"/>
            <a:ext cx="67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A</a:t>
            </a:r>
            <a:endParaRPr lang="hr-H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2857496"/>
            <a:ext cx="379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C</a:t>
            </a:r>
            <a:endParaRPr lang="hr-H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5357826"/>
            <a:ext cx="45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B</a:t>
            </a:r>
            <a:endParaRPr lang="hr-HR" sz="2000" dirty="0"/>
          </a:p>
        </p:txBody>
      </p:sp>
      <p:sp>
        <p:nvSpPr>
          <p:cNvPr id="12" name="Oval 11"/>
          <p:cNvSpPr/>
          <p:nvPr/>
        </p:nvSpPr>
        <p:spPr>
          <a:xfrm>
            <a:off x="4500562" y="1714488"/>
            <a:ext cx="3857652" cy="47863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/>
              <a:t>   a=46mm</a:t>
            </a:r>
          </a:p>
          <a:p>
            <a:r>
              <a:rPr lang="hr-HR" dirty="0" smtClean="0"/>
              <a:t>   b=34mm</a:t>
            </a:r>
          </a:p>
          <a:p>
            <a:r>
              <a:rPr lang="hr-HR" u="sng" dirty="0" smtClean="0"/>
              <a:t>   c=57mm </a:t>
            </a:r>
          </a:p>
          <a:p>
            <a:r>
              <a:rPr lang="hr-HR" dirty="0" smtClean="0"/>
              <a:t>   O=? </a:t>
            </a:r>
          </a:p>
          <a:p>
            <a:r>
              <a:rPr lang="hr-HR" dirty="0" smtClean="0"/>
              <a:t>   O=  a +  b  +  c</a:t>
            </a:r>
          </a:p>
          <a:p>
            <a:endParaRPr lang="hr-HR" dirty="0" smtClean="0"/>
          </a:p>
          <a:p>
            <a:r>
              <a:rPr lang="hr-HR" dirty="0" smtClean="0"/>
              <a:t>O= 46mm+34mm+57mm</a:t>
            </a:r>
          </a:p>
          <a:p>
            <a:r>
              <a:rPr lang="hr-HR" dirty="0" smtClean="0"/>
              <a:t>O= 137mm= 13cm 7mm</a:t>
            </a:r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r>
              <a:rPr lang="hr-HR" dirty="0" smtClean="0"/>
              <a:t>ODGOVOR:</a:t>
            </a:r>
          </a:p>
          <a:p>
            <a:r>
              <a:rPr lang="hr-HR" dirty="0" smtClean="0"/>
              <a:t>Opseg trokuta je 13cm7mm.</a:t>
            </a:r>
          </a:p>
          <a:p>
            <a:r>
              <a:rPr lang="hr-HR" dirty="0" smtClean="0"/>
              <a:t>  </a:t>
            </a:r>
          </a:p>
          <a:p>
            <a:pPr algn="ctr"/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13" name="Explosion 1 12"/>
          <p:cNvSpPr/>
          <p:nvPr/>
        </p:nvSpPr>
        <p:spPr>
          <a:xfrm>
            <a:off x="6572264" y="500042"/>
            <a:ext cx="2357454" cy="18573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POSTUPAK</a:t>
            </a:r>
          </a:p>
          <a:p>
            <a:pPr algn="ctr"/>
            <a:r>
              <a:rPr lang="hr-HR" dirty="0" smtClean="0"/>
              <a:t>PISANJA</a:t>
            </a:r>
            <a:endParaRPr lang="hr-HR" dirty="0"/>
          </a:p>
        </p:txBody>
      </p:sp>
      <p:sp>
        <p:nvSpPr>
          <p:cNvPr id="14" name="Explosion 1 13"/>
          <p:cNvSpPr/>
          <p:nvPr/>
        </p:nvSpPr>
        <p:spPr>
          <a:xfrm>
            <a:off x="7786710" y="2714620"/>
            <a:ext cx="1714512" cy="300039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ZBROJI PISANO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46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34</a:t>
            </a:r>
          </a:p>
          <a:p>
            <a:pPr algn="ctr"/>
            <a:r>
              <a:rPr lang="hr-HR" u="sng" dirty="0" smtClean="0">
                <a:solidFill>
                  <a:srgbClr val="002060"/>
                </a:solidFill>
              </a:rPr>
              <a:t>+57</a:t>
            </a:r>
            <a:endParaRPr lang="hr-HR" u="sng" dirty="0">
              <a:solidFill>
                <a:srgbClr val="00206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643570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143636" y="342900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500826" y="335756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Zadatci za vježbu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O= a+b+c </a:t>
            </a:r>
            <a:r>
              <a:rPr lang="hr-HR" sz="2200" dirty="0" smtClean="0">
                <a:latin typeface="Comic Sans MS" pitchFamily="66" charset="0"/>
              </a:rPr>
              <a:t>(piši u bilježnicu)</a:t>
            </a:r>
            <a:endParaRPr lang="hr-HR" sz="2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r-HR" sz="3300" dirty="0" smtClean="0"/>
              <a:t>Izračunaj opseg trokuta  kojemu su duljine stranica:</a:t>
            </a:r>
          </a:p>
          <a:p>
            <a:pPr marL="514350" indent="-514350">
              <a:buNone/>
            </a:pPr>
            <a:r>
              <a:rPr lang="hr-HR" sz="2600" dirty="0" smtClean="0"/>
              <a:t>        </a:t>
            </a:r>
            <a:endParaRPr lang="hr-HR" sz="19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hr-HR" sz="2600" dirty="0" smtClean="0"/>
          </a:p>
          <a:p>
            <a:pPr marL="514350" indent="-514350">
              <a:buNone/>
            </a:pPr>
            <a:r>
              <a:rPr lang="hr-HR" sz="2600" dirty="0" smtClean="0"/>
              <a:t>    </a:t>
            </a:r>
          </a:p>
          <a:p>
            <a:pPr marL="514350" indent="-514350">
              <a:buNone/>
            </a:pPr>
            <a:r>
              <a:rPr lang="hr-HR" sz="2600" dirty="0" smtClean="0"/>
              <a:t>     A) a= 3cm          B) a= 43mm          C) a= 2cm 9mm</a:t>
            </a:r>
          </a:p>
          <a:p>
            <a:pPr marL="514350" indent="-514350">
              <a:buNone/>
            </a:pPr>
            <a:r>
              <a:rPr lang="hr-HR" sz="2600" dirty="0" smtClean="0"/>
              <a:t>          b= 5cm              b= 28mm               b= 8cm 4mm</a:t>
            </a:r>
          </a:p>
          <a:p>
            <a:pPr marL="514350" indent="-514350">
              <a:buNone/>
            </a:pPr>
            <a:r>
              <a:rPr lang="hr-HR" sz="2600" u="sng" dirty="0" smtClean="0"/>
              <a:t>          c=  8cm</a:t>
            </a:r>
            <a:r>
              <a:rPr lang="hr-HR" sz="2600" dirty="0" smtClean="0"/>
              <a:t>              </a:t>
            </a:r>
            <a:r>
              <a:rPr lang="hr-HR" sz="2600" u="sng" dirty="0" smtClean="0"/>
              <a:t>c= 77mm</a:t>
            </a:r>
            <a:r>
              <a:rPr lang="hr-HR" sz="2600" dirty="0" smtClean="0"/>
              <a:t>               </a:t>
            </a:r>
            <a:r>
              <a:rPr lang="hr-HR" sz="2600" u="sng" dirty="0" smtClean="0"/>
              <a:t>c=  6cm 5mm</a:t>
            </a:r>
          </a:p>
          <a:p>
            <a:pPr marL="514350" indent="-514350">
              <a:buNone/>
            </a:pPr>
            <a:r>
              <a:rPr lang="hr-HR" sz="2600" dirty="0" smtClean="0"/>
              <a:t>     O=?                         O=?                        O=?</a:t>
            </a:r>
          </a:p>
          <a:p>
            <a:pPr marL="514350" indent="-514350">
              <a:buNone/>
            </a:pPr>
            <a:r>
              <a:rPr lang="hr-HR" sz="2600" dirty="0" smtClean="0"/>
              <a:t>     O= a+b+c               O= a+b+c               O= a+b+c</a:t>
            </a:r>
          </a:p>
          <a:p>
            <a:pPr marL="514350" indent="-514350">
              <a:buNone/>
            </a:pPr>
            <a:r>
              <a:rPr lang="hr-HR" sz="2600" dirty="0" smtClean="0"/>
              <a:t>     O= ______             O=________         O=_________</a:t>
            </a:r>
          </a:p>
          <a:p>
            <a:pPr marL="514350" indent="-514350">
              <a:buNone/>
            </a:pPr>
            <a:r>
              <a:rPr lang="hr-HR" sz="2600" dirty="0" smtClean="0"/>
              <a:t>     O=_______ </a:t>
            </a:r>
            <a:r>
              <a:rPr lang="hr-HR" sz="2600" dirty="0" smtClean="0">
                <a:solidFill>
                  <a:srgbClr val="C00000"/>
                </a:solidFill>
              </a:rPr>
              <a:t>cm</a:t>
            </a:r>
            <a:r>
              <a:rPr lang="hr-HR" sz="2600" dirty="0" smtClean="0"/>
              <a:t>     O=______ </a:t>
            </a:r>
            <a:r>
              <a:rPr lang="hr-HR" sz="2600" dirty="0" smtClean="0">
                <a:solidFill>
                  <a:srgbClr val="C00000"/>
                </a:solidFill>
              </a:rPr>
              <a:t>mm</a:t>
            </a:r>
            <a:r>
              <a:rPr lang="hr-HR" sz="2600" dirty="0" smtClean="0"/>
              <a:t>      O= _________ </a:t>
            </a:r>
            <a:r>
              <a:rPr lang="hr-HR" sz="2600" dirty="0" smtClean="0">
                <a:solidFill>
                  <a:srgbClr val="C00000"/>
                </a:solidFill>
              </a:rPr>
              <a:t>mm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                                                              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7429520" y="2285992"/>
            <a:ext cx="1928826" cy="257176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Pretvori u mm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572264" y="3214686"/>
            <a:ext cx="1214446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142976" y="2143116"/>
            <a:ext cx="52149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285852" y="2071678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hr-HR" dirty="0" smtClean="0">
                <a:solidFill>
                  <a:schemeClr val="bg1"/>
                </a:solidFill>
              </a:rPr>
              <a:t>PAZI!!! UVIJEK PIŠI CIJELI POSTUPAK ZAPISIVANJA!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chemeClr val="bg1"/>
                </a:solidFill>
              </a:rPr>
              <a:t>        RADI OVAKO:</a:t>
            </a:r>
          </a:p>
          <a:p>
            <a:endParaRPr lang="hr-HR" dirty="0"/>
          </a:p>
        </p:txBody>
      </p:sp>
      <p:sp>
        <p:nvSpPr>
          <p:cNvPr id="15" name="Explosion 1 14"/>
          <p:cNvSpPr/>
          <p:nvPr/>
        </p:nvSpPr>
        <p:spPr>
          <a:xfrm>
            <a:off x="3143240" y="5429264"/>
            <a:ext cx="2214578" cy="14287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C00000"/>
                </a:solidFill>
              </a:rPr>
              <a:t>Zbroji pisanim postupkom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16" name="Explosion 1 15"/>
          <p:cNvSpPr/>
          <p:nvPr/>
        </p:nvSpPr>
        <p:spPr>
          <a:xfrm>
            <a:off x="6000760" y="5357826"/>
            <a:ext cx="2214578" cy="149542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C00000"/>
                </a:solidFill>
              </a:rPr>
              <a:t>Zbroji pisanim postupkom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Provjeri točnost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hr-HR" dirty="0" smtClean="0"/>
              <a:t>   A)   a= 3cm          B) a= 43mm        C) a= 2cm 9mm</a:t>
            </a:r>
          </a:p>
          <a:p>
            <a:pPr marL="514350" indent="-514350">
              <a:buNone/>
            </a:pPr>
            <a:r>
              <a:rPr lang="hr-HR" dirty="0" smtClean="0"/>
              <a:t>          b= 5cm             b= 28mm              b= 8cm 4mm</a:t>
            </a:r>
          </a:p>
          <a:p>
            <a:pPr marL="514350" indent="-514350">
              <a:buNone/>
            </a:pPr>
            <a:r>
              <a:rPr lang="hr-HR" u="sng" dirty="0" smtClean="0"/>
              <a:t>          c=  8cm</a:t>
            </a:r>
            <a:r>
              <a:rPr lang="hr-HR" dirty="0" smtClean="0"/>
              <a:t>            </a:t>
            </a:r>
            <a:r>
              <a:rPr lang="hr-HR" u="sng" dirty="0" smtClean="0"/>
              <a:t>c= 77mm</a:t>
            </a:r>
            <a:r>
              <a:rPr lang="hr-HR" dirty="0" smtClean="0"/>
              <a:t>               </a:t>
            </a:r>
            <a:r>
              <a:rPr lang="hr-HR" u="sng" dirty="0" smtClean="0"/>
              <a:t>c=  6cm 5mm</a:t>
            </a:r>
          </a:p>
          <a:p>
            <a:pPr marL="514350" indent="-514350">
              <a:buNone/>
            </a:pPr>
            <a:r>
              <a:rPr lang="hr-HR" dirty="0" smtClean="0"/>
              <a:t>     O=?                         O=?                         O=?</a:t>
            </a:r>
          </a:p>
          <a:p>
            <a:pPr marL="514350" indent="-514350">
              <a:buNone/>
            </a:pPr>
            <a:r>
              <a:rPr lang="hr-HR" dirty="0" smtClean="0"/>
              <a:t>     O= a+b+c               O= a+b+c                O= a+b+c</a:t>
            </a:r>
          </a:p>
          <a:p>
            <a:pPr marL="514350" indent="-514350">
              <a:buNone/>
            </a:pPr>
            <a:r>
              <a:rPr lang="hr-HR" dirty="0" smtClean="0"/>
              <a:t>     O= 3+5+8               O= 43+28+77        O=29+84+65</a:t>
            </a:r>
          </a:p>
          <a:p>
            <a:pPr marL="514350" indent="-514350">
              <a:buNone/>
            </a:pPr>
            <a:r>
              <a:rPr lang="hr-HR" dirty="0" smtClean="0"/>
              <a:t>     O= 16 </a:t>
            </a:r>
            <a:r>
              <a:rPr lang="hr-HR" dirty="0" smtClean="0">
                <a:solidFill>
                  <a:srgbClr val="C00000"/>
                </a:solidFill>
              </a:rPr>
              <a:t>cm</a:t>
            </a:r>
            <a:r>
              <a:rPr lang="hr-HR" dirty="0" smtClean="0"/>
              <a:t>               O=148 </a:t>
            </a:r>
            <a:r>
              <a:rPr lang="hr-HR" dirty="0" smtClean="0">
                <a:solidFill>
                  <a:srgbClr val="C00000"/>
                </a:solidFill>
              </a:rPr>
              <a:t>mm</a:t>
            </a:r>
            <a:r>
              <a:rPr lang="hr-HR" dirty="0" smtClean="0"/>
              <a:t>             O=178 </a:t>
            </a:r>
            <a:r>
              <a:rPr lang="hr-HR" dirty="0" smtClean="0">
                <a:solidFill>
                  <a:srgbClr val="C00000"/>
                </a:solidFill>
              </a:rPr>
              <a:t>mm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Poznat je opseg</a:t>
            </a:r>
            <a:br>
              <a:rPr lang="hr-HR" dirty="0" smtClean="0"/>
            </a:br>
            <a:r>
              <a:rPr lang="hr-HR" dirty="0" smtClean="0"/>
              <a:t> Kako izračunati </a:t>
            </a:r>
            <a:r>
              <a:rPr lang="hr-HR" dirty="0" smtClean="0"/>
              <a:t>duljinu jedne stranice?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PRIMJER:</a:t>
            </a:r>
          </a:p>
          <a:p>
            <a:pPr marL="514350" indent="-514350">
              <a:buAutoNum type="arabicPeriod"/>
            </a:pPr>
            <a:r>
              <a:rPr lang="hr-HR" dirty="0" smtClean="0"/>
              <a:t>Opseg RAZNOstraničnog trokuta je 907mm. Jedna mu je stranica duga 256mm a druga</a:t>
            </a:r>
          </a:p>
          <a:p>
            <a:pPr marL="514350" indent="-514350">
              <a:buNone/>
            </a:pPr>
            <a:r>
              <a:rPr lang="hr-HR" dirty="0" smtClean="0"/>
              <a:t>      413 mm. Izračunaj duljinu treće stranice.</a:t>
            </a:r>
          </a:p>
          <a:p>
            <a:pPr marL="514350" indent="-514350">
              <a:buNone/>
            </a:pPr>
            <a:r>
              <a:rPr lang="hr-HR" dirty="0" smtClean="0"/>
              <a:t>                                                                </a:t>
            </a:r>
            <a:r>
              <a:rPr lang="hr-HR" sz="2400" i="1" dirty="0" smtClean="0"/>
              <a:t>O= 907mm                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b= 256mm  </a:t>
            </a:r>
          </a:p>
          <a:p>
            <a:pPr marL="514350" indent="-514350">
              <a:buNone/>
            </a:pPr>
            <a:r>
              <a:rPr lang="hr-HR" sz="2400" i="1" dirty="0" smtClean="0"/>
              <a:t>          nacrtaj skicu bez mjerenja                            </a:t>
            </a:r>
            <a:r>
              <a:rPr lang="hr-HR" sz="2400" i="1" u="sng" dirty="0" smtClean="0"/>
              <a:t>c = 413mm</a:t>
            </a:r>
            <a:r>
              <a:rPr lang="hr-HR" sz="2400" i="1" dirty="0" smtClean="0"/>
              <a:t>  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</a:t>
            </a:r>
            <a:r>
              <a:rPr lang="hr-HR" sz="2400" i="1" dirty="0" smtClean="0">
                <a:solidFill>
                  <a:srgbClr val="FF0000"/>
                </a:solidFill>
              </a:rPr>
              <a:t>a</a:t>
            </a:r>
            <a:r>
              <a:rPr lang="hr-HR" sz="2400" i="1" dirty="0" smtClean="0"/>
              <a:t>= ?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O = a  +  b  +   c</a:t>
            </a:r>
          </a:p>
          <a:p>
            <a:pPr marL="514350" indent="-514350">
              <a:buNone/>
            </a:pPr>
            <a:endParaRPr lang="hr-HR" sz="2400" i="1" dirty="0" smtClean="0"/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907 = </a:t>
            </a:r>
            <a:r>
              <a:rPr lang="hr-HR" sz="2400" i="1" dirty="0" smtClean="0">
                <a:solidFill>
                  <a:srgbClr val="FF0000"/>
                </a:solidFill>
              </a:rPr>
              <a:t>a</a:t>
            </a:r>
            <a:r>
              <a:rPr lang="hr-HR" sz="2400" i="1" dirty="0" smtClean="0"/>
              <a:t> + 256 + 413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   </a:t>
            </a:r>
            <a:r>
              <a:rPr lang="hr-HR" sz="2400" i="1" dirty="0" smtClean="0">
                <a:solidFill>
                  <a:srgbClr val="FF0000"/>
                </a:solidFill>
              </a:rPr>
              <a:t>a</a:t>
            </a:r>
            <a:r>
              <a:rPr lang="hr-HR" sz="2400" i="1" dirty="0" smtClean="0"/>
              <a:t> = 907 -  ( 256+ 413)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   </a:t>
            </a:r>
            <a:r>
              <a:rPr lang="hr-HR" sz="2400" i="1" dirty="0" smtClean="0">
                <a:solidFill>
                  <a:srgbClr val="FF0000"/>
                </a:solidFill>
              </a:rPr>
              <a:t>a</a:t>
            </a:r>
            <a:r>
              <a:rPr lang="hr-HR" sz="2400" i="1" dirty="0" smtClean="0"/>
              <a:t>=  907 – 669</a:t>
            </a:r>
          </a:p>
          <a:p>
            <a:pPr marL="514350" indent="-514350">
              <a:buNone/>
            </a:pPr>
            <a:r>
              <a:rPr lang="hr-HR" sz="2400" i="1" dirty="0" smtClean="0"/>
              <a:t>                                                                                        </a:t>
            </a:r>
            <a:r>
              <a:rPr lang="hr-HR" sz="2400" i="1" dirty="0" smtClean="0">
                <a:solidFill>
                  <a:srgbClr val="FF0000"/>
                </a:solidFill>
              </a:rPr>
              <a:t>a</a:t>
            </a:r>
            <a:r>
              <a:rPr lang="hr-HR" sz="2400" i="1" dirty="0" smtClean="0"/>
              <a:t>= 238 mm                                                   </a:t>
            </a:r>
          </a:p>
          <a:p>
            <a:pPr marL="514350" indent="-514350">
              <a:buNone/>
            </a:pPr>
            <a:r>
              <a:rPr lang="hr-HR" dirty="0" smtClean="0"/>
              <a:t>                                                 </a:t>
            </a:r>
            <a:endParaRPr lang="hr-HR" sz="2400" u="sng" dirty="0"/>
          </a:p>
        </p:txBody>
      </p:sp>
      <p:sp>
        <p:nvSpPr>
          <p:cNvPr id="4" name="Isosceles Triangle 3"/>
          <p:cNvSpPr/>
          <p:nvPr/>
        </p:nvSpPr>
        <p:spPr>
          <a:xfrm>
            <a:off x="1428728" y="4500570"/>
            <a:ext cx="2500330" cy="1285884"/>
          </a:xfrm>
          <a:prstGeom prst="triangle">
            <a:avLst>
              <a:gd name="adj" fmla="val 120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2357422" y="57864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a= ?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256mm=b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c=413mm </a:t>
            </a:r>
            <a:endParaRPr lang="hr-HR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5072066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5929322" y="457200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500826" y="457200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428992" y="6143644"/>
            <a:ext cx="50720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ODGOVOR: Treća stranica je duga 238mm.</a:t>
            </a:r>
            <a:endParaRPr lang="hr-HR" dirty="0"/>
          </a:p>
        </p:txBody>
      </p:sp>
      <p:sp>
        <p:nvSpPr>
          <p:cNvPr id="12" name="Explosion 1 11"/>
          <p:cNvSpPr/>
          <p:nvPr/>
        </p:nvSpPr>
        <p:spPr>
          <a:xfrm>
            <a:off x="6572264" y="2928934"/>
            <a:ext cx="2143140" cy="15716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ZAPIŠI OZNATE PODATKE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86512" y="357187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43702" y="2357430"/>
            <a:ext cx="25002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PAZI NA POSTUPAK PISANJA</a:t>
            </a:r>
            <a:endParaRPr lang="hr-HR" dirty="0"/>
          </a:p>
        </p:txBody>
      </p:sp>
      <p:sp>
        <p:nvSpPr>
          <p:cNvPr id="15" name="Down Arrow 14"/>
          <p:cNvSpPr/>
          <p:nvPr/>
        </p:nvSpPr>
        <p:spPr>
          <a:xfrm>
            <a:off x="2071670" y="400050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1557</Words>
  <Application>Microsoft Office PowerPoint</Application>
  <PresentationFormat>On-screen Show 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OPSEG TROKUTA</vt:lpstr>
      <vt:lpstr>ŠTO JE OPSEG?  ( radi u bilježnici bez crta)</vt:lpstr>
      <vt:lpstr>OPSEG= OKOLO ( radi u bilježnici bez crta)</vt:lpstr>
      <vt:lpstr>OPSEG TROKUTA (O) PREPIŠI U BILJEŽNICU</vt:lpstr>
      <vt:lpstr>OPSEG RAZNOSTRANIČNOG TROKUTA- O</vt:lpstr>
      <vt:lpstr>IZRAČUNAJMO  OPSEG (O) prepiši u bilježnicu</vt:lpstr>
      <vt:lpstr>Zadatci za vježbu O= a+b+c (piši u bilježnicu)</vt:lpstr>
      <vt:lpstr>Provjeri točnost</vt:lpstr>
      <vt:lpstr>Poznat je opseg  Kako izračunati duljinu jedne stranice?</vt:lpstr>
      <vt:lpstr>Zadatci za vježbu a=?  b=?  c=?</vt:lpstr>
      <vt:lpstr>Provjeri točnost slovo u formuli zamijeni brojkom</vt:lpstr>
      <vt:lpstr>CRTANJE PRAVOKUTNOG TROKUTA( a=4cm, b= 5cm)</vt:lpstr>
      <vt:lpstr>OPSEG JEDNAKOSTRANIČNOG TROKUTA</vt:lpstr>
      <vt:lpstr>SADA IZRAČUNAJMO OPSEG SVE STRANICE SU JEDNAKE DULJINE</vt:lpstr>
      <vt:lpstr>Vježbajmo bez crtanja</vt:lpstr>
      <vt:lpstr>Provjeri točnost</vt:lpstr>
      <vt:lpstr>URADI SAM/SAMA PROVJERI KOLIKO SI ZAPAMTIO/LA</vt:lpstr>
      <vt:lpstr> ZNAMO opseg jednakostraničnog trokuta  Kako ćemo izračunati duljinu stranice ?</vt:lpstr>
      <vt:lpstr>LAKO JE! POKUŠAJ!</vt:lpstr>
      <vt:lpstr>URADI SAM/ SAMA PROVJERI KOLIKO SI ZAPAMTIO/LA</vt:lpstr>
      <vt:lpstr>BRAVO ČETVRTAŠI! VOLI VAS UČITELJICA MARINA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OPSEG TROKUTA</dc:title>
  <dc:creator>korisnik</dc:creator>
  <cp:lastModifiedBy>korisnik</cp:lastModifiedBy>
  <cp:revision>67</cp:revision>
  <dcterms:created xsi:type="dcterms:W3CDTF">2020-03-24T19:02:11Z</dcterms:created>
  <dcterms:modified xsi:type="dcterms:W3CDTF">2020-03-27T10:04:21Z</dcterms:modified>
</cp:coreProperties>
</file>